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85" r:id="rId2"/>
    <p:sldId id="286" r:id="rId3"/>
    <p:sldId id="287" r:id="rId4"/>
    <p:sldId id="269" r:id="rId5"/>
    <p:sldId id="289" r:id="rId6"/>
    <p:sldId id="270" r:id="rId7"/>
    <p:sldId id="288" r:id="rId8"/>
    <p:sldId id="276" r:id="rId9"/>
    <p:sldId id="277" r:id="rId10"/>
    <p:sldId id="284" r:id="rId11"/>
    <p:sldId id="290" r:id="rId12"/>
    <p:sldId id="273" r:id="rId13"/>
    <p:sldId id="291" r:id="rId14"/>
    <p:sldId id="279" r:id="rId15"/>
    <p:sldId id="280" r:id="rId16"/>
    <p:sldId id="282" r:id="rId17"/>
    <p:sldId id="292" r:id="rId18"/>
    <p:sldId id="294" r:id="rId19"/>
    <p:sldId id="293" r:id="rId20"/>
    <p:sldId id="28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4DAF4A"/>
    <a:srgbClr val="377EB8"/>
    <a:srgbClr val="A0C2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3051" autoAdjust="0"/>
  </p:normalViewPr>
  <p:slideViewPr>
    <p:cSldViewPr snapToGrid="0">
      <p:cViewPr varScale="1">
        <p:scale>
          <a:sx n="101" d="100"/>
          <a:sy n="101" d="100"/>
        </p:scale>
        <p:origin x="85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245E7-1763-431C-9C3E-9B71A131097E}" type="datetimeFigureOut">
              <a:rPr lang="zh-CN" altLang="en-US" smtClean="0"/>
              <a:t>2018/11/18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D76E7-8B3C-4B81-A490-0914077D9776}" type="slidenum">
              <a:rPr lang="zh-CN" altLang="en-US" smtClean="0"/>
              <a:t>‹#›</a:t>
            </a:fld>
            <a:endParaRPr lang="zh-CN" altLang="en-US"/>
          </a:p>
        </p:txBody>
      </p:sp>
    </p:spTree>
    <p:extLst>
      <p:ext uri="{BB962C8B-B14F-4D97-AF65-F5344CB8AC3E}">
        <p14:creationId xmlns:p14="http://schemas.microsoft.com/office/powerpoint/2010/main" val="2785005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1</a:t>
            </a:fld>
            <a:endParaRPr lang="zh-CN" altLang="en-US"/>
          </a:p>
        </p:txBody>
      </p:sp>
    </p:spTree>
    <p:extLst>
      <p:ext uri="{BB962C8B-B14F-4D97-AF65-F5344CB8AC3E}">
        <p14:creationId xmlns:p14="http://schemas.microsoft.com/office/powerpoint/2010/main" val="2882249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compare differences between non-uniform and uniform color spaces with their hue and lightness palettes.</a:t>
            </a:r>
          </a:p>
          <a:p>
            <a:r>
              <a:rPr lang="en-US" altLang="zh-CN" dirty="0" smtClean="0"/>
              <a:t>There</a:t>
            </a:r>
            <a:r>
              <a:rPr lang="en-US" altLang="zh-CN" baseline="0" dirty="0" smtClean="0"/>
              <a:t> are three annuluses in each color palette. The middle annulus has lightness L. The outer and inner annuluses have lightness L+</a:t>
            </a:r>
            <a:r>
              <a:rPr lang="el-GR" altLang="zh-CN" baseline="0" dirty="0" smtClean="0"/>
              <a:t>Δ</a:t>
            </a:r>
            <a:r>
              <a:rPr lang="en-US" altLang="zh-CN" baseline="0" dirty="0" smtClean="0"/>
              <a:t>L and L-</a:t>
            </a:r>
            <a:r>
              <a:rPr lang="el-GR" altLang="zh-CN" baseline="0" dirty="0" smtClean="0"/>
              <a:t>Δ</a:t>
            </a:r>
            <a:r>
              <a:rPr lang="en-US" altLang="zh-CN" baseline="0" dirty="0" smtClean="0"/>
              <a:t>L. For the palettes in non-uniform color space, color differences are not uniform.</a:t>
            </a:r>
          </a:p>
          <a:p>
            <a:r>
              <a:rPr lang="en-US" altLang="zh-CN" baseline="0" dirty="0" smtClean="0"/>
              <a:t>For example, color differences are more obvious here.</a:t>
            </a:r>
          </a:p>
          <a:p>
            <a:r>
              <a:rPr lang="en-US" altLang="zh-CN" baseline="0" dirty="0" smtClean="0"/>
              <a:t>While color differences are less obvious here.</a:t>
            </a:r>
          </a:p>
          <a:p>
            <a:r>
              <a:rPr lang="en-US" altLang="zh-CN" baseline="0" dirty="0" smtClean="0"/>
              <a:t>For palettes in uniform color space,</a:t>
            </a:r>
          </a:p>
          <a:p>
            <a:r>
              <a:rPr lang="en-US" altLang="zh-CN" baseline="0" dirty="0" smtClean="0"/>
              <a:t>The color differences are more perceptively uniform.</a:t>
            </a:r>
          </a:p>
          <a:p>
            <a:r>
              <a:rPr lang="en-US" altLang="zh-CN" baseline="0" dirty="0" smtClean="0"/>
              <a:t>Uniform color spaces suit human vision system better. Therefore we choose uniform color spaces for lightness modification.</a:t>
            </a:r>
          </a:p>
          <a:p>
            <a:endParaRPr lang="en-US" altLang="zh-CN" dirty="0" smtClean="0"/>
          </a:p>
        </p:txBody>
      </p:sp>
      <p:sp>
        <p:nvSpPr>
          <p:cNvPr id="4" name="灯片编号占位符 3"/>
          <p:cNvSpPr>
            <a:spLocks noGrp="1"/>
          </p:cNvSpPr>
          <p:nvPr>
            <p:ph type="sldNum" sz="quarter" idx="10"/>
          </p:nvPr>
        </p:nvSpPr>
        <p:spPr/>
        <p:txBody>
          <a:bodyPr/>
          <a:lstStyle/>
          <a:p>
            <a:fld id="{586D76E7-8B3C-4B81-A490-0914077D9776}" type="slidenum">
              <a:rPr lang="zh-CN" altLang="en-US" smtClean="0"/>
              <a:t>10</a:t>
            </a:fld>
            <a:endParaRPr lang="zh-CN" altLang="en-US"/>
          </a:p>
        </p:txBody>
      </p:sp>
    </p:spTree>
    <p:extLst>
      <p:ext uri="{BB962C8B-B14F-4D97-AF65-F5344CB8AC3E}">
        <p14:creationId xmlns:p14="http://schemas.microsoft.com/office/powerpoint/2010/main" val="178676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More specifically</a:t>
            </a:r>
          </a:p>
          <a:p>
            <a:r>
              <a:rPr lang="en-US" altLang="zh-CN" dirty="0" smtClean="0"/>
              <a:t>We choose</a:t>
            </a:r>
            <a:r>
              <a:rPr lang="en-US" altLang="zh-CN" baseline="0" dirty="0" smtClean="0"/>
              <a:t> CIELAB uniform color space along with CIEDE2000, the latest and most accurate color difference formula currently available. CIEDE2000 color difference formula inspires us that, instead of using a fixed lightness changing amount,</a:t>
            </a:r>
          </a:p>
          <a:p>
            <a:r>
              <a:rPr lang="en-US" altLang="zh-CN" baseline="0" dirty="0" smtClean="0"/>
              <a:t>We should choose an expected color difference amount,</a:t>
            </a:r>
          </a:p>
          <a:p>
            <a:r>
              <a:rPr lang="en-US" altLang="zh-CN" baseline="0" dirty="0" smtClean="0"/>
              <a:t>And calculate desired lightness changes using CIEDE2000 formula. This leads our outcome-based lightness change derivation based on lightness of single pixel.</a:t>
            </a:r>
          </a:p>
          <a:p>
            <a:r>
              <a:rPr lang="en-US" altLang="zh-CN" baseline="0" dirty="0" smtClean="0"/>
              <a:t>What’s more, as previous studies show that</a:t>
            </a:r>
          </a:p>
          <a:p>
            <a:r>
              <a:rPr lang="en-US" altLang="zh-CN" baseline="0" dirty="0" smtClean="0"/>
              <a:t>Lightness changes are more noticeable in smooth regions,</a:t>
            </a:r>
          </a:p>
          <a:p>
            <a:r>
              <a:rPr lang="en-US" altLang="zh-CN" baseline="0" dirty="0" smtClean="0"/>
              <a:t>While less noticeable in textured regions,</a:t>
            </a:r>
          </a:p>
          <a:p>
            <a:r>
              <a:rPr lang="en-US" altLang="zh-CN" baseline="0" dirty="0" smtClean="0"/>
              <a:t>We further calculate regional texture complexity,</a:t>
            </a:r>
          </a:p>
          <a:p>
            <a:r>
              <a:rPr lang="en-US" altLang="zh-CN" baseline="0" dirty="0" smtClean="0"/>
              <a:t>And decrease lightness changing amount in smooth regions basing on their texture complexity, to get our final lightness changing amount.</a:t>
            </a:r>
          </a:p>
        </p:txBody>
      </p:sp>
      <p:sp>
        <p:nvSpPr>
          <p:cNvPr id="4" name="灯片编号占位符 3"/>
          <p:cNvSpPr>
            <a:spLocks noGrp="1"/>
          </p:cNvSpPr>
          <p:nvPr>
            <p:ph type="sldNum" sz="quarter" idx="10"/>
          </p:nvPr>
        </p:nvSpPr>
        <p:spPr/>
        <p:txBody>
          <a:bodyPr/>
          <a:lstStyle/>
          <a:p>
            <a:fld id="{586D76E7-8B3C-4B81-A490-0914077D9776}" type="slidenum">
              <a:rPr lang="zh-CN" altLang="en-US" smtClean="0"/>
              <a:t>11</a:t>
            </a:fld>
            <a:endParaRPr lang="zh-CN" altLang="en-US"/>
          </a:p>
        </p:txBody>
      </p:sp>
    </p:spTree>
    <p:extLst>
      <p:ext uri="{BB962C8B-B14F-4D97-AF65-F5344CB8AC3E}">
        <p14:creationId xmlns:p14="http://schemas.microsoft.com/office/powerpoint/2010/main" val="921219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achieve reliable high throughput</a:t>
            </a:r>
            <a:r>
              <a:rPr lang="en-US" altLang="zh-CN" baseline="0" dirty="0" smtClean="0"/>
              <a:t> data frame transmission, we need to deal with challenges including</a:t>
            </a:r>
          </a:p>
          <a:p>
            <a:r>
              <a:rPr lang="en-US" altLang="zh-CN" baseline="0" dirty="0" smtClean="0"/>
              <a:t>Projection distortion</a:t>
            </a:r>
          </a:p>
          <a:p>
            <a:r>
              <a:rPr lang="en-US" altLang="zh-CN" baseline="0" dirty="0" err="1" smtClean="0"/>
              <a:t>Moire</a:t>
            </a:r>
            <a:r>
              <a:rPr lang="en-US" altLang="zh-CN" baseline="0" dirty="0" smtClean="0"/>
              <a:t> pattern</a:t>
            </a:r>
          </a:p>
          <a:p>
            <a:r>
              <a:rPr lang="en-US" altLang="zh-CN" baseline="0" dirty="0" smtClean="0"/>
              <a:t>And rolling shutter effect. Projection distortion makes the shape of our data frame into an irregular quadrilateral. </a:t>
            </a:r>
            <a:r>
              <a:rPr lang="en-US" altLang="zh-CN" baseline="0" dirty="0" err="1" smtClean="0"/>
              <a:t>Moire</a:t>
            </a:r>
            <a:r>
              <a:rPr lang="en-US" altLang="zh-CN" baseline="0" dirty="0" smtClean="0"/>
              <a:t> pattern leads to random errors. And rolling shutter effect can make the captured frame by camera in fact contains two neighboring origin frames, and also leads to burst errors near the rolling shutter effect line.</a:t>
            </a:r>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12</a:t>
            </a:fld>
            <a:endParaRPr lang="zh-CN" altLang="en-US"/>
          </a:p>
        </p:txBody>
      </p:sp>
    </p:spTree>
    <p:extLst>
      <p:ext uri="{BB962C8B-B14F-4D97-AF65-F5344CB8AC3E}">
        <p14:creationId xmlns:p14="http://schemas.microsoft.com/office/powerpoint/2010/main" val="331989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elaborately designed our</a:t>
            </a:r>
            <a:r>
              <a:rPr lang="en-US" altLang="zh-CN" baseline="0" dirty="0" smtClean="0"/>
              <a:t> data frame to handle those challenges.</a:t>
            </a:r>
          </a:p>
          <a:p>
            <a:r>
              <a:rPr lang="en-US" altLang="zh-CN" baseline="0" dirty="0" smtClean="0"/>
              <a:t>We do full-frame embedding, and use one data cell encoding one bit to ensure high throughput.</a:t>
            </a:r>
          </a:p>
          <a:p>
            <a:r>
              <a:rPr lang="en-US" altLang="zh-CN" baseline="0" dirty="0" smtClean="0"/>
              <a:t>We achieve reliable communication with concatenated encoding that takes advantages of both convolutional encoding and Reed-Solomon encoding. We use interleaving technique to transform burst errors into random errors, and eliminate various channel distortions by projection transformation and </a:t>
            </a:r>
            <a:r>
              <a:rPr lang="en-US" altLang="zh-CN" baseline="0" dirty="0" err="1" smtClean="0"/>
              <a:t>Moire</a:t>
            </a:r>
            <a:r>
              <a:rPr lang="en-US" altLang="zh-CN" baseline="0" dirty="0" smtClean="0"/>
              <a:t> pattern removal, etc.</a:t>
            </a:r>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13</a:t>
            </a:fld>
            <a:endParaRPr lang="zh-CN" altLang="en-US"/>
          </a:p>
        </p:txBody>
      </p:sp>
    </p:spTree>
    <p:extLst>
      <p:ext uri="{BB962C8B-B14F-4D97-AF65-F5344CB8AC3E}">
        <p14:creationId xmlns:p14="http://schemas.microsoft.com/office/powerpoint/2010/main" val="1711068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Our evaluation contains two major parts, a user study part that evaluates the user perceived data hiding quality and a data transmission benchmark that measures the throughput and BER under various conditions.</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We select a group of videos as primary videos for experiments. A key consideration during the video selection is to find a set of representative videos with various characteristics, e.g., incorporating both plain and textured frames, involving both sharply and gradually switching scenes, containing both dark and bright scenarios, and covering both high and standard video qualities.</a:t>
            </a:r>
          </a:p>
        </p:txBody>
      </p:sp>
      <p:sp>
        <p:nvSpPr>
          <p:cNvPr id="4" name="灯片编号占位符 3"/>
          <p:cNvSpPr>
            <a:spLocks noGrp="1"/>
          </p:cNvSpPr>
          <p:nvPr>
            <p:ph type="sldNum" sz="quarter" idx="10"/>
          </p:nvPr>
        </p:nvSpPr>
        <p:spPr/>
        <p:txBody>
          <a:bodyPr/>
          <a:lstStyle/>
          <a:p>
            <a:fld id="{586D76E7-8B3C-4B81-A490-0914077D9776}" type="slidenum">
              <a:rPr lang="zh-CN" altLang="en-US" smtClean="0"/>
              <a:t>14</a:t>
            </a:fld>
            <a:endParaRPr lang="zh-CN" altLang="en-US"/>
          </a:p>
        </p:txBody>
      </p:sp>
    </p:spTree>
    <p:extLst>
      <p:ext uri="{BB962C8B-B14F-4D97-AF65-F5344CB8AC3E}">
        <p14:creationId xmlns:p14="http://schemas.microsoft.com/office/powerpoint/2010/main" val="3336579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firstly evaluate the results on different source videos. In short, videos with higher texture complexity usually achieves better invisibility, but also lower throughput and higher BER.</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We also compare differences between CIELAB uniform color space and three non-uniform color spaces, experiment results show that CIELAB uniform color space indeed yields significantly better invisibility than the other color spaces, without downgrading the data transmission performance.</a:t>
            </a:r>
          </a:p>
        </p:txBody>
      </p:sp>
      <p:sp>
        <p:nvSpPr>
          <p:cNvPr id="4" name="灯片编号占位符 3"/>
          <p:cNvSpPr>
            <a:spLocks noGrp="1"/>
          </p:cNvSpPr>
          <p:nvPr>
            <p:ph type="sldNum" sz="quarter" idx="10"/>
          </p:nvPr>
        </p:nvSpPr>
        <p:spPr/>
        <p:txBody>
          <a:bodyPr/>
          <a:lstStyle/>
          <a:p>
            <a:fld id="{586D76E7-8B3C-4B81-A490-0914077D9776}" type="slidenum">
              <a:rPr lang="zh-CN" altLang="en-US" smtClean="0"/>
              <a:t>15</a:t>
            </a:fld>
            <a:endParaRPr lang="zh-CN" altLang="en-US"/>
          </a:p>
        </p:txBody>
      </p:sp>
    </p:spTree>
    <p:extLst>
      <p:ext uri="{BB962C8B-B14F-4D97-AF65-F5344CB8AC3E}">
        <p14:creationId xmlns:p14="http://schemas.microsoft.com/office/powerpoint/2010/main" val="1949049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We measure how distance and angle affect invisibility and communication. We can observe that</a:t>
            </a:r>
            <a:r>
              <a:rPr lang="en-US" altLang="zh-CN" baseline="0" dirty="0" smtClean="0"/>
              <a:t> </a:t>
            </a:r>
            <a:r>
              <a:rPr lang="en-US" altLang="zh-CN" sz="1200" dirty="0" smtClean="0">
                <a:latin typeface="+mn-ea"/>
                <a:cs typeface="Helvetica" panose="020B0604020202020204" pitchFamily="34" charset="0"/>
              </a:rPr>
              <a:t>invisibility is better under larger distance, But throughput and BER get worse under larger distance or angle. However, larger</a:t>
            </a:r>
            <a:r>
              <a:rPr lang="en-US" altLang="zh-CN" sz="1200" baseline="0" dirty="0" smtClean="0">
                <a:latin typeface="+mn-ea"/>
                <a:cs typeface="Helvetica" panose="020B0604020202020204" pitchFamily="34" charset="0"/>
              </a:rPr>
              <a:t> data cell sizes or screen sizes will improve data transmission performance over long distances.</a:t>
            </a:r>
            <a:endParaRPr lang="en-US" altLang="zh-CN" sz="1200" dirty="0" smtClean="0">
              <a:latin typeface="+mn-ea"/>
              <a:cs typeface="Helvetica" panose="020B0604020202020204" pitchFamily="34" charset="0"/>
            </a:endParaRPr>
          </a:p>
        </p:txBody>
      </p:sp>
      <p:sp>
        <p:nvSpPr>
          <p:cNvPr id="4" name="灯片编号占位符 3"/>
          <p:cNvSpPr>
            <a:spLocks noGrp="1"/>
          </p:cNvSpPr>
          <p:nvPr>
            <p:ph type="sldNum" sz="quarter" idx="10"/>
          </p:nvPr>
        </p:nvSpPr>
        <p:spPr/>
        <p:txBody>
          <a:bodyPr/>
          <a:lstStyle/>
          <a:p>
            <a:fld id="{586D76E7-8B3C-4B81-A490-0914077D9776}" type="slidenum">
              <a:rPr lang="zh-CN" altLang="en-US" smtClean="0"/>
              <a:t>16</a:t>
            </a:fld>
            <a:endParaRPr lang="zh-CN" altLang="en-US"/>
          </a:p>
        </p:txBody>
      </p:sp>
    </p:spTree>
    <p:extLst>
      <p:ext uri="{BB962C8B-B14F-4D97-AF65-F5344CB8AC3E}">
        <p14:creationId xmlns:p14="http://schemas.microsoft.com/office/powerpoint/2010/main" val="460350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compare the performance of </a:t>
            </a:r>
            <a:r>
              <a:rPr lang="en-US" altLang="zh-CN" sz="1200" b="0" i="0" u="none" strike="noStrike" kern="1200" baseline="0" dirty="0" err="1" smtClean="0">
                <a:solidFill>
                  <a:schemeClr val="tx1"/>
                </a:solidFill>
                <a:latin typeface="+mn-lt"/>
                <a:ea typeface="+mn-ea"/>
                <a:cs typeface="+mn-cs"/>
              </a:rPr>
              <a:t>ChromaCode</a:t>
            </a:r>
            <a:r>
              <a:rPr lang="en-US" altLang="zh-CN" sz="1200" b="0" i="0" u="none" strike="noStrike" kern="1200" baseline="0" dirty="0" smtClean="0">
                <a:solidFill>
                  <a:schemeClr val="tx1"/>
                </a:solidFill>
                <a:latin typeface="+mn-lt"/>
                <a:ea typeface="+mn-ea"/>
                <a:cs typeface="+mn-cs"/>
              </a:rPr>
              <a:t> with two state-of-the-art approaches, </a:t>
            </a:r>
            <a:r>
              <a:rPr lang="en-US" altLang="zh-CN" sz="1200" b="0" i="0" u="none" strike="noStrike" kern="1200" baseline="0" dirty="0" err="1" smtClean="0">
                <a:solidFill>
                  <a:schemeClr val="tx1"/>
                </a:solidFill>
                <a:latin typeface="+mn-lt"/>
                <a:ea typeface="+mn-ea"/>
                <a:cs typeface="+mn-cs"/>
              </a:rPr>
              <a:t>InFrame</a:t>
            </a:r>
            <a:r>
              <a:rPr lang="en-US" altLang="zh-CN" sz="1200" b="0" i="0" u="none" strike="noStrike" kern="1200" baseline="0" dirty="0" smtClean="0">
                <a:solidFill>
                  <a:schemeClr val="tx1"/>
                </a:solidFill>
                <a:latin typeface="+mn-lt"/>
                <a:ea typeface="+mn-ea"/>
                <a:cs typeface="+mn-cs"/>
              </a:rPr>
              <a:t>++ and </a:t>
            </a:r>
            <a:r>
              <a:rPr lang="en-US" altLang="zh-CN" sz="1200" b="0" i="0" u="none" strike="noStrike" kern="1200" baseline="0" dirty="0" err="1" smtClean="0">
                <a:solidFill>
                  <a:schemeClr val="tx1"/>
                </a:solidFill>
                <a:latin typeface="+mn-lt"/>
                <a:ea typeface="+mn-ea"/>
                <a:cs typeface="+mn-cs"/>
              </a:rPr>
              <a:t>TextureCode</a:t>
            </a:r>
            <a:r>
              <a:rPr lang="en-US" altLang="zh-CN" sz="1200" b="0" i="0" u="none" strike="noStrike" kern="1200" baseline="0" dirty="0" smtClean="0">
                <a:solidFill>
                  <a:schemeClr val="tx1"/>
                </a:solidFill>
                <a:latin typeface="+mn-lt"/>
                <a:ea typeface="+mn-ea"/>
                <a:cs typeface="+mn-cs"/>
              </a:rPr>
              <a:t>. As shown by the plus markers, although </a:t>
            </a:r>
            <a:r>
              <a:rPr lang="en-US" altLang="zh-CN" sz="1200" b="0" i="0" u="none" strike="noStrike" kern="1200" baseline="0" dirty="0" err="1" smtClean="0">
                <a:solidFill>
                  <a:schemeClr val="tx1"/>
                </a:solidFill>
                <a:latin typeface="+mn-lt"/>
                <a:ea typeface="+mn-ea"/>
                <a:cs typeface="+mn-cs"/>
              </a:rPr>
              <a:t>TextureCode</a:t>
            </a:r>
            <a:r>
              <a:rPr lang="en-US" altLang="zh-CN" sz="1200" b="0" i="0" u="none" strike="noStrike" kern="1200" baseline="0" dirty="0" smtClean="0">
                <a:solidFill>
                  <a:schemeClr val="tx1"/>
                </a:solidFill>
                <a:latin typeface="+mn-lt"/>
                <a:ea typeface="+mn-ea"/>
                <a:cs typeface="+mn-cs"/>
              </a:rPr>
              <a:t> retains graceful invisibility consistently, the throughput it can achieve is considerably low because </a:t>
            </a:r>
            <a:r>
              <a:rPr lang="en-US" altLang="zh-CN" sz="1200" b="0" i="0" u="none" strike="noStrike" kern="1200" baseline="0" dirty="0" err="1" smtClean="0">
                <a:solidFill>
                  <a:schemeClr val="tx1"/>
                </a:solidFill>
                <a:latin typeface="+mn-lt"/>
                <a:ea typeface="+mn-ea"/>
                <a:cs typeface="+mn-cs"/>
              </a:rPr>
              <a:t>TextureCode</a:t>
            </a:r>
            <a:r>
              <a:rPr lang="en-US" altLang="zh-CN" sz="1200" b="0" i="0" u="none" strike="noStrike" kern="1200" baseline="0" dirty="0" smtClean="0">
                <a:solidFill>
                  <a:schemeClr val="tx1"/>
                </a:solidFill>
                <a:latin typeface="+mn-lt"/>
                <a:ea typeface="+mn-ea"/>
                <a:cs typeface="+mn-cs"/>
              </a:rPr>
              <a:t> does not embed in plain regions. Circle markers show that although </a:t>
            </a:r>
            <a:r>
              <a:rPr lang="en-US" altLang="zh-CN" sz="1200" b="0" i="0" u="none" strike="noStrike" kern="1200" baseline="0" dirty="0" err="1" smtClean="0">
                <a:solidFill>
                  <a:schemeClr val="tx1"/>
                </a:solidFill>
                <a:latin typeface="+mn-lt"/>
                <a:ea typeface="+mn-ea"/>
                <a:cs typeface="+mn-cs"/>
              </a:rPr>
              <a:t>InFrame</a:t>
            </a:r>
            <a:r>
              <a:rPr lang="en-US" altLang="zh-CN" sz="1200" b="0" i="0" u="none" strike="noStrike" kern="1200" baseline="0" dirty="0" smtClean="0">
                <a:solidFill>
                  <a:schemeClr val="tx1"/>
                </a:solidFill>
                <a:latin typeface="+mn-lt"/>
                <a:ea typeface="+mn-ea"/>
                <a:cs typeface="+mn-cs"/>
              </a:rPr>
              <a:t>++ achieves rather high throughout, its invisibility is not good enough. </a:t>
            </a:r>
            <a:r>
              <a:rPr lang="en-US" altLang="zh-CN" sz="1200" b="0" i="0" u="none" strike="noStrike" kern="1200" baseline="0" dirty="0" err="1" smtClean="0">
                <a:solidFill>
                  <a:schemeClr val="tx1"/>
                </a:solidFill>
                <a:latin typeface="+mn-lt"/>
                <a:ea typeface="+mn-ea"/>
                <a:cs typeface="+mn-cs"/>
              </a:rPr>
              <a:t>ChromaCode</a:t>
            </a:r>
            <a:r>
              <a:rPr lang="en-US" altLang="zh-CN" sz="1200" b="0" i="0" u="none" strike="noStrike" kern="1200" baseline="0" dirty="0" smtClean="0">
                <a:solidFill>
                  <a:schemeClr val="tx1"/>
                </a:solidFill>
                <a:latin typeface="+mn-lt"/>
                <a:ea typeface="+mn-ea"/>
                <a:cs typeface="+mn-cs"/>
              </a:rPr>
              <a:t> achieves superior performance over previous schemes in terms of invisibility, throughput and BER.</a:t>
            </a:r>
          </a:p>
        </p:txBody>
      </p:sp>
      <p:sp>
        <p:nvSpPr>
          <p:cNvPr id="4" name="灯片编号占位符 3"/>
          <p:cNvSpPr>
            <a:spLocks noGrp="1"/>
          </p:cNvSpPr>
          <p:nvPr>
            <p:ph type="sldNum" sz="quarter" idx="10"/>
          </p:nvPr>
        </p:nvSpPr>
        <p:spPr/>
        <p:txBody>
          <a:bodyPr/>
          <a:lstStyle/>
          <a:p>
            <a:fld id="{586D76E7-8B3C-4B81-A490-0914077D9776}" type="slidenum">
              <a:rPr lang="zh-CN" altLang="en-US" smtClean="0"/>
              <a:t>17</a:t>
            </a:fld>
            <a:endParaRPr lang="zh-CN" altLang="en-US"/>
          </a:p>
        </p:txBody>
      </p:sp>
    </p:spTree>
    <p:extLst>
      <p:ext uri="{BB962C8B-B14F-4D97-AF65-F5344CB8AC3E}">
        <p14:creationId xmlns:p14="http://schemas.microsoft.com/office/powerpoint/2010/main" val="3080902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To summarize,</a:t>
            </a:r>
            <a:r>
              <a:rPr lang="en-US" altLang="zh-CN" sz="1200" baseline="0" dirty="0" smtClean="0"/>
              <a:t> w</a:t>
            </a:r>
            <a:r>
              <a:rPr lang="en-US" altLang="zh-CN" sz="1200" dirty="0" smtClean="0"/>
              <a:t>e present </a:t>
            </a:r>
            <a:r>
              <a:rPr lang="en-US" altLang="zh-CN" sz="1200" dirty="0" err="1" smtClean="0"/>
              <a:t>ChromaCode</a:t>
            </a:r>
            <a:r>
              <a:rPr lang="en-US" altLang="zh-CN" sz="1200" dirty="0" smtClean="0"/>
              <a:t>, a system that achieves all three goals on unobtrusive, high-rate, reliable screen-camera communication. We prototype </a:t>
            </a:r>
            <a:r>
              <a:rPr lang="en-US" altLang="zh-CN" sz="1200" dirty="0" err="1" smtClean="0"/>
              <a:t>ChromaCode</a:t>
            </a:r>
            <a:r>
              <a:rPr lang="en-US" altLang="zh-CN" sz="1200" dirty="0" smtClean="0"/>
              <a:t> and evaluated it by experiments. The results demonstrate its superior performance over previous schemes in terms of invisibility, throughput and BER.</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18</a:t>
            </a:fld>
            <a:endParaRPr lang="zh-CN" altLang="en-US"/>
          </a:p>
        </p:txBody>
      </p:sp>
    </p:spTree>
    <p:extLst>
      <p:ext uri="{BB962C8B-B14F-4D97-AF65-F5344CB8AC3E}">
        <p14:creationId xmlns:p14="http://schemas.microsoft.com/office/powerpoint/2010/main" val="414835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That’s all, thank you!</a:t>
            </a:r>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19</a:t>
            </a:fld>
            <a:endParaRPr lang="zh-CN" altLang="en-US"/>
          </a:p>
        </p:txBody>
      </p:sp>
    </p:spTree>
    <p:extLst>
      <p:ext uri="{BB962C8B-B14F-4D97-AF65-F5344CB8AC3E}">
        <p14:creationId xmlns:p14="http://schemas.microsoft.com/office/powerpoint/2010/main" val="311404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Currently, it is reported that 65 percent of people skip online video advertising, mainly due to the intrusiveness. Delivering advertising content as side information without tampering primary video itself will not only guarantee viewing experience but also enhance user interaction. A common real-life example towards this paradigm is QR code. QR code spatially occupies a small area in the corner of a screen, and has extra information embedded inside. However, QR code is obtrusive for viewing and affects viewing experience. They may overlay important original video contents, especially in small monitors with limited screen spaces. QR code is mainly used for device-to-device communication, and is meaningless to human eyes. </a:t>
            </a:r>
          </a:p>
          <a:p>
            <a:r>
              <a:rPr lang="en-US" altLang="zh-CN" sz="1200" b="0" i="0" u="none" strike="noStrike" kern="1200" baseline="0" dirty="0" smtClean="0">
                <a:solidFill>
                  <a:schemeClr val="tx1"/>
                </a:solidFill>
                <a:latin typeface="+mn-lt"/>
                <a:ea typeface="+mn-ea"/>
                <a:cs typeface="+mn-cs"/>
              </a:rPr>
              <a:t>What we hope is to make advertisements and other information invisible to viewers, to achieve simultaneous viewing and communication without affecting viewing experience.</a:t>
            </a:r>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2</a:t>
            </a:fld>
            <a:endParaRPr lang="zh-CN" altLang="en-US"/>
          </a:p>
        </p:txBody>
      </p:sp>
    </p:spTree>
    <p:extLst>
      <p:ext uri="{BB962C8B-B14F-4D97-AF65-F5344CB8AC3E}">
        <p14:creationId xmlns:p14="http://schemas.microsoft.com/office/powerpoint/2010/main" val="3511042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We also compare energy</a:t>
            </a:r>
            <a:r>
              <a:rPr lang="en-US" altLang="zh-CN" baseline="0" dirty="0" smtClean="0"/>
              <a:t> consumption and decoding speed mainly on two smartphones Nexus 6P and Pixel 2. </a:t>
            </a:r>
            <a:r>
              <a:rPr lang="en-US" altLang="zh-CN" sz="1200" dirty="0" smtClean="0">
                <a:latin typeface="+mn-ea"/>
                <a:cs typeface="Helvetica" panose="020B0604020202020204" pitchFamily="34" charset="0"/>
              </a:rPr>
              <a:t>The more powerful Pixel 2 achieves  faster decoding speed, but also has higher energy consumption.</a:t>
            </a:r>
            <a:r>
              <a:rPr lang="zh-CN" altLang="en-US" sz="1200" baseline="0" dirty="0" smtClean="0">
                <a:latin typeface="+mn-lt"/>
                <a:cs typeface="+mn-cs"/>
              </a:rPr>
              <a:t> </a:t>
            </a:r>
            <a:r>
              <a:rPr lang="en-US" altLang="zh-CN" sz="1200" baseline="0" dirty="0" smtClean="0">
                <a:latin typeface="+mn-lt"/>
                <a:cs typeface="+mn-cs"/>
              </a:rPr>
              <a:t>We also observed </a:t>
            </a:r>
            <a:r>
              <a:rPr lang="en-US" altLang="zh-CN" sz="1200" dirty="0" smtClean="0">
                <a:latin typeface="+mn-ea"/>
                <a:cs typeface="Helvetica" panose="020B0604020202020204" pitchFamily="34" charset="0"/>
              </a:rPr>
              <a:t>distinction between Nexus 6P and Pixel 2 on energy consumption.</a:t>
            </a:r>
            <a:r>
              <a:rPr lang="en-US" altLang="zh-CN" sz="1200" baseline="0" dirty="0" smtClean="0">
                <a:latin typeface="+mn-ea"/>
                <a:cs typeface="Helvetica" panose="020B0604020202020204" pitchFamily="34" charset="0"/>
              </a:rPr>
              <a:t> Pixel 2 costs more energy in video recording than in decoding, while Nexus 6P costs less. We think this should be caused by OS and camera hardware distinction between these two devices.</a:t>
            </a:r>
            <a:endParaRPr lang="en-US" altLang="zh-CN" sz="1200" dirty="0" smtClean="0">
              <a:latin typeface="+mn-ea"/>
              <a:cs typeface="Helvetica" panose="020B0604020202020204" pitchFamily="34" charset="0"/>
            </a:endParaRPr>
          </a:p>
        </p:txBody>
      </p:sp>
      <p:sp>
        <p:nvSpPr>
          <p:cNvPr id="4" name="灯片编号占位符 3"/>
          <p:cNvSpPr>
            <a:spLocks noGrp="1"/>
          </p:cNvSpPr>
          <p:nvPr>
            <p:ph type="sldNum" sz="quarter" idx="10"/>
          </p:nvPr>
        </p:nvSpPr>
        <p:spPr/>
        <p:txBody>
          <a:bodyPr/>
          <a:lstStyle/>
          <a:p>
            <a:fld id="{586D76E7-8B3C-4B81-A490-0914077D9776}" type="slidenum">
              <a:rPr lang="zh-CN" altLang="en-US" smtClean="0"/>
              <a:t>20</a:t>
            </a:fld>
            <a:endParaRPr lang="zh-CN" altLang="en-US"/>
          </a:p>
        </p:txBody>
      </p:sp>
    </p:spTree>
    <p:extLst>
      <p:ext uri="{BB962C8B-B14F-4D97-AF65-F5344CB8AC3E}">
        <p14:creationId xmlns:p14="http://schemas.microsoft.com/office/powerpoint/2010/main" val="2848292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This necessitate enabling hidden screen-camera channel. We hope to embed data frame into primary videos unobtrusively.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So that when the video is being played, human eyes cannot percept the embedded data frame. Human eyes can only see the origin video content. But the data frame embedded in the video can be captured with a camera, and then decoded.</a:t>
            </a:r>
            <a:endParaRPr lang="zh-CN" altLang="en-US" dirty="0" smtClean="0"/>
          </a:p>
        </p:txBody>
      </p:sp>
      <p:sp>
        <p:nvSpPr>
          <p:cNvPr id="4" name="灯片编号占位符 3"/>
          <p:cNvSpPr>
            <a:spLocks noGrp="1"/>
          </p:cNvSpPr>
          <p:nvPr>
            <p:ph type="sldNum" sz="quarter" idx="10"/>
          </p:nvPr>
        </p:nvSpPr>
        <p:spPr/>
        <p:txBody>
          <a:bodyPr/>
          <a:lstStyle/>
          <a:p>
            <a:fld id="{586D76E7-8B3C-4B81-A490-0914077D9776}" type="slidenum">
              <a:rPr lang="zh-CN" altLang="en-US" smtClean="0"/>
              <a:t>3</a:t>
            </a:fld>
            <a:endParaRPr lang="zh-CN" altLang="en-US"/>
          </a:p>
        </p:txBody>
      </p:sp>
    </p:spTree>
    <p:extLst>
      <p:ext uri="{BB962C8B-B14F-4D97-AF65-F5344CB8AC3E}">
        <p14:creationId xmlns:p14="http://schemas.microsoft.com/office/powerpoint/2010/main" val="1941705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Related works have been made to enable hidden screen-camera communication.</a:t>
            </a:r>
            <a:r>
              <a:rPr lang="en-US" altLang="zh-CN" baseline="0" dirty="0" smtClean="0"/>
              <a:t> For example, </a:t>
            </a:r>
            <a:r>
              <a:rPr lang="en-US" altLang="zh-CN" baseline="0" dirty="0" err="1" smtClean="0"/>
              <a:t>InFrame</a:t>
            </a:r>
            <a:r>
              <a:rPr lang="en-US" altLang="zh-CN" baseline="0" dirty="0" smtClean="0"/>
              <a:t>++ leverages low-pass flicker fusion property of human eyes and achieves hidden data frame embedding by complementary lightness modification. </a:t>
            </a:r>
            <a:r>
              <a:rPr lang="en-US" altLang="zh-CN" baseline="0" dirty="0" err="1" smtClean="0"/>
              <a:t>TextureCode</a:t>
            </a:r>
            <a:r>
              <a:rPr lang="en-US" altLang="zh-CN" baseline="0" dirty="0" smtClean="0"/>
              <a:t> only embeds in textured regions to improve data frame invisibility.</a:t>
            </a:r>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4</a:t>
            </a:fld>
            <a:endParaRPr lang="zh-CN" altLang="en-US"/>
          </a:p>
        </p:txBody>
      </p:sp>
    </p:spTree>
    <p:extLst>
      <p:ext uri="{BB962C8B-B14F-4D97-AF65-F5344CB8AC3E}">
        <p14:creationId xmlns:p14="http://schemas.microsoft.com/office/powerpoint/2010/main" val="94603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There are mainly three key goals in hidden screen-camera communication. They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Invisibility,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Reliability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And throughput.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However, these three key goals can be conflicting. For example, we can increase lightness adjusting amount to achieve more reliable data transmission, but more flickers may be observed by human eyes. </a:t>
            </a:r>
            <a:r>
              <a:rPr lang="en-US" altLang="zh-CN" sz="1200" b="0" i="0" u="none" strike="noStrike" kern="1200" baseline="0" dirty="0" smtClean="0">
                <a:solidFill>
                  <a:schemeClr val="tx1"/>
                </a:solidFill>
                <a:latin typeface="+mn-lt"/>
                <a:ea typeface="+mn-ea"/>
                <a:cs typeface="+mn-cs"/>
              </a:rPr>
              <a:t>Previous works usually made a trade-off among them. In our work, </a:t>
            </a:r>
            <a:r>
              <a:rPr lang="en-US" altLang="zh-CN" sz="1200" b="0" i="0" u="none" strike="noStrike" kern="1200" baseline="0" dirty="0" err="1" smtClean="0">
                <a:solidFill>
                  <a:schemeClr val="tx1"/>
                </a:solidFill>
                <a:latin typeface="+mn-lt"/>
                <a:ea typeface="+mn-ea"/>
                <a:cs typeface="+mn-cs"/>
              </a:rPr>
              <a:t>ChromaCode</a:t>
            </a:r>
            <a:r>
              <a:rPr lang="en-US" altLang="zh-CN" sz="1200" b="0" i="0" u="none" strike="noStrike" kern="1200" baseline="0" dirty="0" smtClean="0">
                <a:solidFill>
                  <a:schemeClr val="tx1"/>
                </a:solidFill>
                <a:latin typeface="+mn-lt"/>
                <a:ea typeface="+mn-ea"/>
                <a:cs typeface="+mn-cs"/>
              </a:rPr>
              <a:t> aims to achieve all three goals </a:t>
            </a:r>
            <a:r>
              <a:rPr lang="en-US" altLang="zh-CN" sz="1200" b="0" dirty="0" smtClean="0">
                <a:solidFill>
                  <a:srgbClr val="4DAF4A"/>
                </a:solidFill>
              </a:rPr>
              <a:t>while retaining watching experience to users.</a:t>
            </a:r>
          </a:p>
          <a:p>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5</a:t>
            </a:fld>
            <a:endParaRPr lang="zh-CN" altLang="en-US"/>
          </a:p>
        </p:txBody>
      </p:sp>
    </p:spTree>
    <p:extLst>
      <p:ext uri="{BB962C8B-B14F-4D97-AF65-F5344CB8AC3E}">
        <p14:creationId xmlns:p14="http://schemas.microsoft.com/office/powerpoint/2010/main" val="119247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slide shows the overall architecture of </a:t>
            </a:r>
            <a:r>
              <a:rPr lang="en-US" altLang="zh-CN" dirty="0" err="1" smtClean="0"/>
              <a:t>ChromaCode</a:t>
            </a:r>
            <a:r>
              <a:rPr lang="en-US" altLang="zh-CN" dirty="0" smtClean="0"/>
              <a:t>.</a:t>
            </a:r>
            <a:endParaRPr lang="en-US" altLang="zh-CN" baseline="0" dirty="0" smtClean="0"/>
          </a:p>
          <a:p>
            <a:r>
              <a:rPr lang="en-US" altLang="zh-CN" baseline="0" dirty="0" smtClean="0"/>
              <a:t>Origin data is encoded through concatenated encoding</a:t>
            </a:r>
          </a:p>
          <a:p>
            <a:r>
              <a:rPr lang="en-US" altLang="zh-CN" baseline="0" dirty="0" smtClean="0"/>
              <a:t>And then modulated to generate data frame.</a:t>
            </a:r>
          </a:p>
          <a:p>
            <a:r>
              <a:rPr lang="en-US" altLang="zh-CN" baseline="0" dirty="0" smtClean="0"/>
              <a:t>The data frame is then embedded into primary video with adaptive embedding, so that when the video is being played</a:t>
            </a:r>
          </a:p>
          <a:p>
            <a:r>
              <a:rPr lang="en-US" altLang="zh-CN" baseline="0" dirty="0" smtClean="0"/>
              <a:t>Human eyes can only see origin video contents.</a:t>
            </a:r>
          </a:p>
          <a:p>
            <a:r>
              <a:rPr lang="en-US" altLang="zh-CN" baseline="0" dirty="0" smtClean="0"/>
              <a:t>But cameras can capture the embedded data frame</a:t>
            </a:r>
          </a:p>
          <a:p>
            <a:r>
              <a:rPr lang="en-US" altLang="zh-CN" baseline="0" dirty="0" smtClean="0"/>
              <a:t>And then retrieve embedded data by demodulation and decoding.</a:t>
            </a:r>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6</a:t>
            </a:fld>
            <a:endParaRPr lang="zh-CN" altLang="en-US"/>
          </a:p>
        </p:txBody>
      </p:sp>
    </p:spTree>
    <p:extLst>
      <p:ext uri="{BB962C8B-B14F-4D97-AF65-F5344CB8AC3E}">
        <p14:creationId xmlns:p14="http://schemas.microsoft.com/office/powerpoint/2010/main" val="191389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Firstly let’s review how hidden screen-camera channel is achieved.</a:t>
            </a:r>
          </a:p>
          <a:p>
            <a:r>
              <a:rPr lang="en-US" altLang="zh-CN" dirty="0" smtClean="0"/>
              <a:t>This is achieved</a:t>
            </a:r>
            <a:r>
              <a:rPr lang="en-US" altLang="zh-CN" baseline="0" dirty="0" smtClean="0"/>
              <a:t> by leveraging low-pass flicker fusion property of human eyes. Human eyes can not see flicker with frequency larger than 100Hz, but instead can only see the average lightness. So we can generate high frame rate complementary frames by complementary lightness modification to embed data frames unobtrusively into origin video. But the data frame can stilled be captured with high capturing rate cameras.</a:t>
            </a:r>
          </a:p>
          <a:p>
            <a:r>
              <a:rPr lang="en-US" altLang="zh-CN" baseline="0" dirty="0" smtClean="0"/>
              <a:t>However, the hiding quality is still not good enough in related works.</a:t>
            </a:r>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7</a:t>
            </a:fld>
            <a:endParaRPr lang="zh-CN" altLang="en-US"/>
          </a:p>
        </p:txBody>
      </p:sp>
    </p:spTree>
    <p:extLst>
      <p:ext uri="{BB962C8B-B14F-4D97-AF65-F5344CB8AC3E}">
        <p14:creationId xmlns:p14="http://schemas.microsoft.com/office/powerpoint/2010/main" val="2861692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achieve fully imperceptible data frame embedding firstly with some color space studies. Colors are not objective existence, but are perception in visual center of human brain. To show colors in electronic devices, color spaces are developed to model human vision system. There are exactly three kinds of cone cells in human eyes, shaping the trichromatic human vision system. The first color space CIERGB was built from human eyes experiments. However, CIERGB has chromaticity distributions in negative axis, which leads to inconvenience for calculation.</a:t>
            </a:r>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8</a:t>
            </a:fld>
            <a:endParaRPr lang="zh-CN" altLang="en-US"/>
          </a:p>
        </p:txBody>
      </p:sp>
    </p:spTree>
    <p:extLst>
      <p:ext uri="{BB962C8B-B14F-4D97-AF65-F5344CB8AC3E}">
        <p14:creationId xmlns:p14="http://schemas.microsoft.com/office/powerpoint/2010/main" val="394127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handle the problem above, CIEXYZ color space was built by doing linear transformation to</a:t>
            </a:r>
            <a:r>
              <a:rPr lang="en-US" altLang="zh-CN" baseline="0" dirty="0" smtClean="0"/>
              <a:t> CIERGB color space. </a:t>
            </a:r>
            <a:r>
              <a:rPr lang="en-US" altLang="zh-CN" baseline="0" dirty="0" err="1" smtClean="0"/>
              <a:t>MacAdam</a:t>
            </a:r>
            <a:r>
              <a:rPr lang="en-US" altLang="zh-CN" baseline="0" dirty="0" smtClean="0"/>
              <a:t> ellipses are obtained from human eyes experiments in CIEXYZ color space. Each ellipse is a region which contains all colors that are indistinguishable to human eyes, while colors outside of the ellipse are distinguishable from the color at the center of the ellipse. However, as the obtained curves are ellipses instead of circles, they prove that color differences are not in proportion to Euclidean distances of color vectors in CIEXYZ color space. Thus CIERGB, CIEXYZ, and all other color spaces built from linear transformation of them are non-uniform. To overcome this, efforts were made for decades to obtain uniform color spaces.</a:t>
            </a:r>
            <a:endParaRPr lang="zh-CN" altLang="en-US" dirty="0"/>
          </a:p>
        </p:txBody>
      </p:sp>
      <p:sp>
        <p:nvSpPr>
          <p:cNvPr id="4" name="灯片编号占位符 3"/>
          <p:cNvSpPr>
            <a:spLocks noGrp="1"/>
          </p:cNvSpPr>
          <p:nvPr>
            <p:ph type="sldNum" sz="quarter" idx="10"/>
          </p:nvPr>
        </p:nvSpPr>
        <p:spPr/>
        <p:txBody>
          <a:bodyPr/>
          <a:lstStyle/>
          <a:p>
            <a:fld id="{586D76E7-8B3C-4B81-A490-0914077D9776}" type="slidenum">
              <a:rPr lang="zh-CN" altLang="en-US" smtClean="0"/>
              <a:t>9</a:t>
            </a:fld>
            <a:endParaRPr lang="zh-CN" altLang="en-US"/>
          </a:p>
        </p:txBody>
      </p:sp>
    </p:spTree>
    <p:extLst>
      <p:ext uri="{BB962C8B-B14F-4D97-AF65-F5344CB8AC3E}">
        <p14:creationId xmlns:p14="http://schemas.microsoft.com/office/powerpoint/2010/main" val="1733271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53B995D-2C45-4C6F-A88A-4408071B400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6384E5-8C4A-42C4-8E4A-0FDC86E7154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3B995D-2C45-4C6F-A88A-4408071B400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6384E5-8C4A-42C4-8E4A-0FDC86E715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3B995D-2C45-4C6F-A88A-4408071B400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6384E5-8C4A-42C4-8E4A-0FDC86E7154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3B995D-2C45-4C6F-A88A-4408071B400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6384E5-8C4A-42C4-8E4A-0FDC86E7154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53B995D-2C45-4C6F-A88A-4408071B400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6384E5-8C4A-42C4-8E4A-0FDC86E7154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53B995D-2C45-4C6F-A88A-4408071B4007}"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6384E5-8C4A-42C4-8E4A-0FDC86E7154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53B995D-2C45-4C6F-A88A-4408071B4007}" type="datetimeFigureOut">
              <a:rPr lang="zh-CN" altLang="en-US" smtClean="0"/>
              <a:t>2018/11/18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6384E5-8C4A-42C4-8E4A-0FDC86E7154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53B995D-2C45-4C6F-A88A-4408071B4007}" type="datetimeFigureOut">
              <a:rPr lang="zh-CN" altLang="en-US" smtClean="0"/>
              <a:t>2018/11/18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6384E5-8C4A-42C4-8E4A-0FDC86E7154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3B995D-2C45-4C6F-A88A-4408071B4007}" type="datetimeFigureOut">
              <a:rPr lang="zh-CN" altLang="en-US" smtClean="0"/>
              <a:t>2018/11/18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6384E5-8C4A-42C4-8E4A-0FDC86E7154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53B995D-2C45-4C6F-A88A-4408071B4007}"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6384E5-8C4A-42C4-8E4A-0FDC86E7154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53B995D-2C45-4C6F-A88A-4408071B4007}"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6384E5-8C4A-42C4-8E4A-0FDC86E7154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3B995D-2C45-4C6F-A88A-4408071B4007}" type="datetimeFigureOut">
              <a:rPr lang="zh-CN" altLang="en-US" smtClean="0"/>
              <a:t>2018/11/18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6384E5-8C4A-42C4-8E4A-0FDC86E715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0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3.mp4"/><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3.xml"/><Relationship Id="rId11" Type="http://schemas.openxmlformats.org/officeDocument/2006/relationships/image" Target="../media/image12.png"/><Relationship Id="rId5" Type="http://schemas.openxmlformats.org/officeDocument/2006/relationships/slideLayout" Target="../slideLayouts/slideLayout2.xml"/><Relationship Id="rId10" Type="http://schemas.openxmlformats.org/officeDocument/2006/relationships/image" Target="../media/image11.png"/><Relationship Id="rId4" Type="http://schemas.openxmlformats.org/officeDocument/2006/relationships/video" Target="../media/media3.mp4"/><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35" y="1122680"/>
            <a:ext cx="12181205" cy="1686888"/>
          </a:xfrm>
        </p:spPr>
        <p:txBody>
          <a:bodyPr>
            <a:normAutofit fontScale="90000"/>
          </a:bodyPr>
          <a:lstStyle/>
          <a:p>
            <a:r>
              <a:rPr lang="en-US" altLang="zh-CN" sz="5000" b="1" dirty="0" err="1" smtClean="0">
                <a:solidFill>
                  <a:srgbClr val="FF230F"/>
                </a:solidFill>
                <a:latin typeface="Microsoft JhengHei" panose="020B0604030504040204" pitchFamily="34" charset="-120"/>
                <a:ea typeface="Microsoft JhengHei" panose="020B0604030504040204" pitchFamily="34" charset="-120"/>
                <a:cs typeface="Times New Roman" pitchFamily="18" charset="0"/>
              </a:rPr>
              <a:t>C</a:t>
            </a:r>
            <a:r>
              <a:rPr lang="en-US" altLang="zh-CN" sz="5000" b="1" dirty="0" err="1" smtClean="0">
                <a:solidFill>
                  <a:srgbClr val="FF8D1A"/>
                </a:solidFill>
                <a:latin typeface="Microsoft JhengHei" panose="020B0604030504040204" pitchFamily="34" charset="-120"/>
                <a:ea typeface="Microsoft JhengHei" panose="020B0604030504040204" pitchFamily="34" charset="-120"/>
                <a:cs typeface="Times New Roman" pitchFamily="18" charset="0"/>
              </a:rPr>
              <a:t>h</a:t>
            </a:r>
            <a:r>
              <a:rPr lang="en-US" altLang="zh-CN" sz="5000" b="1" dirty="0" err="1" smtClean="0">
                <a:solidFill>
                  <a:srgbClr val="94FF2C"/>
                </a:solidFill>
                <a:latin typeface="Microsoft JhengHei" panose="020B0604030504040204" pitchFamily="34" charset="-120"/>
                <a:ea typeface="Microsoft JhengHei" panose="020B0604030504040204" pitchFamily="34" charset="-120"/>
                <a:cs typeface="Times New Roman" pitchFamily="18" charset="0"/>
              </a:rPr>
              <a:t>r</a:t>
            </a:r>
            <a:r>
              <a:rPr lang="en-US" altLang="zh-CN" sz="5000" b="1" dirty="0" err="1" smtClean="0">
                <a:solidFill>
                  <a:srgbClr val="3DFF2B"/>
                </a:solidFill>
                <a:latin typeface="Microsoft JhengHei" panose="020B0604030504040204" pitchFamily="34" charset="-120"/>
                <a:ea typeface="Microsoft JhengHei" panose="020B0604030504040204" pitchFamily="34" charset="-120"/>
                <a:cs typeface="Times New Roman" pitchFamily="18" charset="0"/>
              </a:rPr>
              <a:t>o</a:t>
            </a:r>
            <a:r>
              <a:rPr lang="en-US" altLang="zh-CN" sz="5000" b="1" dirty="0" err="1" smtClean="0">
                <a:solidFill>
                  <a:srgbClr val="3AFF91"/>
                </a:solidFill>
                <a:latin typeface="Microsoft JhengHei" panose="020B0604030504040204" pitchFamily="34" charset="-120"/>
                <a:ea typeface="Microsoft JhengHei" panose="020B0604030504040204" pitchFamily="34" charset="-120"/>
                <a:cs typeface="Times New Roman" pitchFamily="18" charset="0"/>
              </a:rPr>
              <a:t>m</a:t>
            </a:r>
            <a:r>
              <a:rPr lang="en-US" altLang="zh-CN" sz="5000" b="1" dirty="0" err="1" smtClean="0">
                <a:solidFill>
                  <a:srgbClr val="3FFFFF"/>
                </a:solidFill>
                <a:latin typeface="Microsoft JhengHei" panose="020B0604030504040204" pitchFamily="34" charset="-120"/>
                <a:ea typeface="Microsoft JhengHei" panose="020B0604030504040204" pitchFamily="34" charset="-120"/>
                <a:cs typeface="Times New Roman" pitchFamily="18" charset="0"/>
              </a:rPr>
              <a:t>a</a:t>
            </a:r>
            <a:r>
              <a:rPr lang="en-US" altLang="zh-CN" sz="5000" b="1" dirty="0" err="1" smtClean="0">
                <a:solidFill>
                  <a:srgbClr val="2C8BFF"/>
                </a:solidFill>
                <a:latin typeface="Microsoft JhengHei" panose="020B0604030504040204" pitchFamily="34" charset="-120"/>
                <a:ea typeface="Microsoft JhengHei" panose="020B0604030504040204" pitchFamily="34" charset="-120"/>
                <a:cs typeface="Times New Roman" pitchFamily="18" charset="0"/>
              </a:rPr>
              <a:t>C</a:t>
            </a:r>
            <a:r>
              <a:rPr lang="en-US" altLang="zh-CN" sz="5000" b="1" dirty="0" err="1" smtClean="0">
                <a:solidFill>
                  <a:srgbClr val="3619FF"/>
                </a:solidFill>
                <a:latin typeface="Microsoft JhengHei" panose="020B0604030504040204" pitchFamily="34" charset="-120"/>
                <a:ea typeface="Microsoft JhengHei" panose="020B0604030504040204" pitchFamily="34" charset="-120"/>
                <a:cs typeface="Times New Roman" pitchFamily="18" charset="0"/>
              </a:rPr>
              <a:t>o</a:t>
            </a:r>
            <a:r>
              <a:rPr lang="en-US" altLang="zh-CN" sz="5000" b="1" dirty="0" err="1" smtClean="0">
                <a:solidFill>
                  <a:srgbClr val="8F1EFF"/>
                </a:solidFill>
                <a:latin typeface="Microsoft JhengHei" panose="020B0604030504040204" pitchFamily="34" charset="-120"/>
                <a:ea typeface="Microsoft JhengHei" panose="020B0604030504040204" pitchFamily="34" charset="-120"/>
                <a:cs typeface="Times New Roman" pitchFamily="18" charset="0"/>
              </a:rPr>
              <a:t>d</a:t>
            </a:r>
            <a:r>
              <a:rPr lang="en-US" altLang="zh-CN" sz="5000" b="1" dirty="0" err="1" smtClean="0">
                <a:solidFill>
                  <a:srgbClr val="FF258B"/>
                </a:solidFill>
                <a:latin typeface="Microsoft JhengHei" panose="020B0604030504040204" pitchFamily="34" charset="-120"/>
                <a:ea typeface="Microsoft JhengHei" panose="020B0604030504040204" pitchFamily="34" charset="-120"/>
                <a:cs typeface="Times New Roman" pitchFamily="18" charset="0"/>
              </a:rPr>
              <a:t>e</a:t>
            </a:r>
            <a:r>
              <a:rPr lang="en-US" altLang="zh-CN" sz="5000" b="1" dirty="0" smtClean="0">
                <a:solidFill>
                  <a:srgbClr val="FFFF1C"/>
                </a:solidFill>
                <a:latin typeface="Microsoft JhengHei" panose="020B0604030504040204" pitchFamily="34" charset="-120"/>
                <a:ea typeface="Microsoft JhengHei" panose="020B0604030504040204" pitchFamily="34" charset="-120"/>
                <a:cs typeface="Times New Roman" pitchFamily="18" charset="0"/>
              </a:rPr>
              <a:t>:</a:t>
            </a:r>
            <a:r>
              <a:rPr lang="en-US" altLang="zh-CN" sz="5000" dirty="0" smtClean="0">
                <a:latin typeface="Microsoft JhengHei" panose="020B0604030504040204" pitchFamily="34" charset="-120"/>
                <a:ea typeface="Microsoft JhengHei" panose="020B0604030504040204" pitchFamily="34" charset="-120"/>
                <a:cs typeface="Times New Roman" pitchFamily="18" charset="0"/>
              </a:rPr>
              <a:t/>
            </a:r>
            <a:br>
              <a:rPr lang="en-US" altLang="zh-CN" sz="5000" dirty="0" smtClean="0">
                <a:latin typeface="Microsoft JhengHei" panose="020B0604030504040204" pitchFamily="34" charset="-120"/>
                <a:ea typeface="Microsoft JhengHei" panose="020B0604030504040204" pitchFamily="34" charset="-120"/>
                <a:cs typeface="Times New Roman" pitchFamily="18" charset="0"/>
              </a:rPr>
            </a:br>
            <a:r>
              <a:rPr lang="en-US" altLang="zh-CN" sz="5000" dirty="0" smtClean="0">
                <a:latin typeface="Microsoft YaHei UI" panose="020B0503020204020204" pitchFamily="34" charset="-122"/>
                <a:ea typeface="Microsoft YaHei UI" panose="020B0503020204020204" pitchFamily="34" charset="-122"/>
                <a:cs typeface="Times New Roman" pitchFamily="18" charset="0"/>
              </a:rPr>
              <a:t>A Fully Imperceptible Screen-Camera Communication System</a:t>
            </a:r>
            <a:endParaRPr lang="zh-CN" altLang="en-US" sz="5000" dirty="0">
              <a:latin typeface="Microsoft YaHei UI" panose="020B0503020204020204" pitchFamily="34" charset="-122"/>
              <a:ea typeface="Microsoft YaHei UI" panose="020B0503020204020204" pitchFamily="34" charset="-122"/>
              <a:cs typeface="Times New Roman" pitchFamily="18" charset="0"/>
            </a:endParaRPr>
          </a:p>
        </p:txBody>
      </p:sp>
      <p:sp>
        <p:nvSpPr>
          <p:cNvPr id="3" name="副标题 2"/>
          <p:cNvSpPr>
            <a:spLocks noGrp="1"/>
          </p:cNvSpPr>
          <p:nvPr>
            <p:ph type="subTitle" idx="1"/>
          </p:nvPr>
        </p:nvSpPr>
        <p:spPr>
          <a:xfrm>
            <a:off x="1524000" y="3602037"/>
            <a:ext cx="9144000" cy="3079499"/>
          </a:xfrm>
        </p:spPr>
        <p:txBody>
          <a:bodyPr>
            <a:normAutofit/>
          </a:bodyPr>
          <a:lstStyle/>
          <a:p>
            <a:r>
              <a:rPr lang="en-US" altLang="zh-CN" dirty="0" smtClean="0">
                <a:latin typeface="Helvetica" charset="0"/>
                <a:cs typeface="Times New Roman" pitchFamily="18" charset="0"/>
              </a:rPr>
              <a:t>Kai Zhang*, Chenshu Wu^, </a:t>
            </a:r>
            <a:r>
              <a:rPr lang="en-US" altLang="zh-CN" dirty="0" err="1" smtClean="0">
                <a:latin typeface="Helvetica" charset="0"/>
                <a:cs typeface="Times New Roman" pitchFamily="18" charset="0"/>
              </a:rPr>
              <a:t>Chaofan</a:t>
            </a:r>
            <a:r>
              <a:rPr lang="en-US" altLang="zh-CN" dirty="0" smtClean="0">
                <a:latin typeface="Helvetica" charset="0"/>
                <a:cs typeface="Times New Roman" pitchFamily="18" charset="0"/>
              </a:rPr>
              <a:t> Yang*, Yi Zhao*,</a:t>
            </a:r>
          </a:p>
          <a:p>
            <a:r>
              <a:rPr lang="en-US" altLang="zh-CN" dirty="0" err="1" smtClean="0">
                <a:latin typeface="Helvetica" charset="0"/>
                <a:cs typeface="Times New Roman" pitchFamily="18" charset="0"/>
              </a:rPr>
              <a:t>Kehong</a:t>
            </a:r>
            <a:r>
              <a:rPr lang="en-US" altLang="zh-CN" dirty="0" smtClean="0">
                <a:latin typeface="Helvetica" charset="0"/>
                <a:cs typeface="Times New Roman" pitchFamily="18" charset="0"/>
              </a:rPr>
              <a:t> Huang*, </a:t>
            </a:r>
            <a:r>
              <a:rPr lang="en-US" altLang="zh-CN" dirty="0" err="1" smtClean="0">
                <a:latin typeface="Helvetica" charset="0"/>
                <a:cs typeface="Times New Roman" pitchFamily="18" charset="0"/>
              </a:rPr>
              <a:t>Chunyi</a:t>
            </a:r>
            <a:r>
              <a:rPr lang="en-US" altLang="zh-CN" dirty="0" smtClean="0">
                <a:latin typeface="Helvetica" charset="0"/>
                <a:cs typeface="Times New Roman" pitchFamily="18" charset="0"/>
              </a:rPr>
              <a:t> Peng</a:t>
            </a:r>
            <a:r>
              <a:rPr lang="en-US" altLang="zh-CN" baseline="30000" dirty="0">
                <a:latin typeface="Helvetica" charset="0"/>
                <a:cs typeface="Times New Roman" pitchFamily="18" charset="0"/>
              </a:rPr>
              <a:t>†</a:t>
            </a:r>
            <a:r>
              <a:rPr lang="en-US" altLang="zh-CN" dirty="0" smtClean="0">
                <a:latin typeface="Helvetica" charset="0"/>
                <a:cs typeface="Times New Roman" pitchFamily="18" charset="0"/>
              </a:rPr>
              <a:t>, </a:t>
            </a:r>
            <a:r>
              <a:rPr lang="en-US" altLang="zh-CN" dirty="0" err="1" smtClean="0">
                <a:latin typeface="Helvetica" charset="0"/>
                <a:cs typeface="Times New Roman" pitchFamily="18" charset="0"/>
              </a:rPr>
              <a:t>Yunhao</a:t>
            </a:r>
            <a:r>
              <a:rPr lang="en-US" altLang="zh-CN" dirty="0" smtClean="0">
                <a:latin typeface="Helvetica" charset="0"/>
                <a:cs typeface="Times New Roman" pitchFamily="18" charset="0"/>
              </a:rPr>
              <a:t> Liu*</a:t>
            </a:r>
            <a:r>
              <a:rPr lang="en-US" altLang="zh-CN" baseline="30000" dirty="0" smtClean="0">
                <a:latin typeface="Helvetica" charset="0"/>
                <a:cs typeface="Times New Roman" pitchFamily="18" charset="0"/>
              </a:rPr>
              <a:t>‡</a:t>
            </a:r>
            <a:r>
              <a:rPr lang="en-US" altLang="zh-CN" dirty="0" smtClean="0">
                <a:latin typeface="Helvetica" charset="0"/>
                <a:cs typeface="Times New Roman" pitchFamily="18" charset="0"/>
              </a:rPr>
              <a:t>, Zheng Yang*</a:t>
            </a:r>
            <a:endParaRPr lang="en-US" altLang="zh-CN" sz="1800" dirty="0" smtClean="0">
              <a:latin typeface="Helvetica" charset="0"/>
              <a:cs typeface="Times New Roman" pitchFamily="18" charset="0"/>
            </a:endParaRPr>
          </a:p>
          <a:p>
            <a:r>
              <a:rPr lang="en-US" altLang="zh-CN" sz="1800" dirty="0" smtClean="0">
                <a:latin typeface="Helvetica" charset="0"/>
                <a:cs typeface="Times New Roman" pitchFamily="18" charset="0"/>
              </a:rPr>
              <a:t>*Tsinghua University, ^University of Maryland College Park, </a:t>
            </a:r>
          </a:p>
          <a:p>
            <a:r>
              <a:rPr lang="en-US" altLang="zh-CN" sz="1800" baseline="30000" dirty="0">
                <a:latin typeface="Helvetica" charset="0"/>
                <a:cs typeface="Times New Roman" pitchFamily="18" charset="0"/>
              </a:rPr>
              <a:t>†</a:t>
            </a:r>
            <a:r>
              <a:rPr lang="en-US" altLang="zh-CN" sz="1800" dirty="0" smtClean="0">
                <a:latin typeface="Helvetica" charset="0"/>
                <a:cs typeface="Times New Roman" pitchFamily="18" charset="0"/>
              </a:rPr>
              <a:t>Purdue University, </a:t>
            </a:r>
            <a:r>
              <a:rPr lang="en-US" altLang="zh-CN" sz="1800" baseline="30000" dirty="0">
                <a:latin typeface="Helvetica" charset="0"/>
                <a:cs typeface="Times New Roman" pitchFamily="18" charset="0"/>
              </a:rPr>
              <a:t>‡</a:t>
            </a:r>
            <a:r>
              <a:rPr lang="en-US" altLang="zh-CN" sz="1800" dirty="0" smtClean="0">
                <a:latin typeface="Helvetica" charset="0"/>
                <a:cs typeface="Times New Roman" pitchFamily="18" charset="0"/>
              </a:rPr>
              <a:t>Michigan </a:t>
            </a:r>
            <a:r>
              <a:rPr lang="en-US" altLang="zh-CN" sz="1800" dirty="0">
                <a:latin typeface="Helvetica" charset="0"/>
                <a:cs typeface="Times New Roman" pitchFamily="18" charset="0"/>
              </a:rPr>
              <a:t>State </a:t>
            </a:r>
            <a:r>
              <a:rPr lang="en-US" altLang="zh-CN" sz="1800" dirty="0" smtClean="0">
                <a:latin typeface="Helvetica" charset="0"/>
                <a:cs typeface="Times New Roman" pitchFamily="18" charset="0"/>
              </a:rPr>
              <a:t>University</a:t>
            </a:r>
          </a:p>
          <a:p>
            <a:endParaRPr lang="en-US" altLang="zh-CN" sz="2000" dirty="0" smtClean="0">
              <a:latin typeface="+mn-ea"/>
              <a:cs typeface="Times New Roman" pitchFamily="18" charset="0"/>
            </a:endParaRPr>
          </a:p>
          <a:p>
            <a:r>
              <a:rPr lang="en-US" altLang="zh-CN" sz="2000" dirty="0" smtClean="0">
                <a:latin typeface="+mn-ea"/>
                <a:cs typeface="Times New Roman" pitchFamily="18" charset="0"/>
              </a:rPr>
              <a:t>ACM </a:t>
            </a:r>
            <a:r>
              <a:rPr lang="en-US" altLang="zh-CN" sz="2000" dirty="0" err="1">
                <a:latin typeface="+mn-ea"/>
                <a:cs typeface="Times New Roman" pitchFamily="18" charset="0"/>
              </a:rPr>
              <a:t>MobiCom</a:t>
            </a:r>
            <a:r>
              <a:rPr lang="en-US" altLang="zh-CN" sz="2000" dirty="0">
                <a:latin typeface="+mn-ea"/>
                <a:cs typeface="Times New Roman" pitchFamily="18" charset="0"/>
              </a:rPr>
              <a:t> 2018@New Delhi, India</a:t>
            </a:r>
            <a:endParaRPr lang="zh-CN" altLang="en-US" sz="2000" dirty="0">
              <a:latin typeface="+mn-ea"/>
              <a:cs typeface="Times New Roman" pitchFamily="18" charset="0"/>
            </a:endParaRPr>
          </a:p>
        </p:txBody>
      </p:sp>
      <p:pic>
        <p:nvPicPr>
          <p:cNvPr id="1026" name="Picture 2" descr="http://cswu.me/images/thu-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829" y="6207390"/>
            <a:ext cx="1745996"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swu.me/images/umd-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2992" y="6207390"/>
            <a:ext cx="2970002"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cs.purdue.edu/homes/chunyi/images/purdue-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7161" y="6207390"/>
            <a:ext cx="171733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ichigan state university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18658" y="6207390"/>
            <a:ext cx="2702252"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01343"/>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Helvetica" charset="0"/>
                <a:cs typeface="Times New Roman" pitchFamily="18" charset="0"/>
              </a:rPr>
              <a:t>Achieving Fully-Imperceptible</a:t>
            </a:r>
          </a:p>
        </p:txBody>
      </p:sp>
      <p:sp>
        <p:nvSpPr>
          <p:cNvPr id="3" name="内容占位符 2"/>
          <p:cNvSpPr>
            <a:spLocks noGrp="1"/>
          </p:cNvSpPr>
          <p:nvPr>
            <p:ph idx="1"/>
          </p:nvPr>
        </p:nvSpPr>
        <p:spPr>
          <a:xfrm>
            <a:off x="838200" y="1825625"/>
            <a:ext cx="10515600" cy="655638"/>
          </a:xfrm>
        </p:spPr>
        <p:txBody>
          <a:bodyPr/>
          <a:lstStyle/>
          <a:p>
            <a:pPr marL="0" indent="0">
              <a:buNone/>
            </a:pPr>
            <a:r>
              <a:rPr lang="en-US" altLang="zh-CN" dirty="0" smtClean="0">
                <a:latin typeface="Helvetica" charset="0"/>
                <a:cs typeface="Times New Roman" pitchFamily="18" charset="0"/>
              </a:rPr>
              <a:t>Color space selection</a:t>
            </a:r>
            <a:endParaRPr lang="zh-CN" altLang="en-US" dirty="0">
              <a:latin typeface="Helvetica" charset="0"/>
              <a:cs typeface="Times New Roman" pitchFamily="18" charset="0"/>
            </a:endParaRPr>
          </a:p>
        </p:txBody>
      </p:sp>
      <p:pic>
        <p:nvPicPr>
          <p:cNvPr id="8"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861" y="3690938"/>
            <a:ext cx="2675764" cy="26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3498" y="3690938"/>
            <a:ext cx="2675764" cy="26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5625" y="3690938"/>
            <a:ext cx="2674448" cy="26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79262" y="3690938"/>
            <a:ext cx="2674449" cy="26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0" y="2542759"/>
            <a:ext cx="5907313" cy="369332"/>
          </a:xfrm>
          <a:prstGeom prst="rect">
            <a:avLst/>
          </a:prstGeom>
          <a:noFill/>
        </p:spPr>
        <p:txBody>
          <a:bodyPr wrap="square" rtlCol="0">
            <a:spAutoFit/>
          </a:bodyPr>
          <a:lstStyle/>
          <a:p>
            <a:pPr algn="ctr"/>
            <a:r>
              <a:rPr lang="en-US" altLang="zh-CN" dirty="0" smtClean="0">
                <a:solidFill>
                  <a:srgbClr val="377EB8"/>
                </a:solidFill>
                <a:latin typeface="Helvetica" panose="020B0604020202030204" pitchFamily="34" charset="0"/>
              </a:rPr>
              <a:t>Hue and lightness palettes in </a:t>
            </a:r>
            <a:r>
              <a:rPr lang="en-US" altLang="zh-CN" b="1" dirty="0" smtClean="0">
                <a:solidFill>
                  <a:srgbClr val="377EB8"/>
                </a:solidFill>
                <a:latin typeface="Helvetica" panose="020B0604020202030204" pitchFamily="34" charset="0"/>
              </a:rPr>
              <a:t>non-uniform color space</a:t>
            </a:r>
            <a:endParaRPr lang="zh-CN" altLang="en-US" b="1" dirty="0">
              <a:solidFill>
                <a:srgbClr val="377EB8"/>
              </a:solidFill>
              <a:latin typeface="Helvetica" panose="020B0604020202030204" pitchFamily="34" charset="0"/>
            </a:endParaRPr>
          </a:p>
        </p:txBody>
      </p:sp>
      <p:cxnSp>
        <p:nvCxnSpPr>
          <p:cNvPr id="14" name="直接箭头连接符 13"/>
          <p:cNvCxnSpPr/>
          <p:nvPr/>
        </p:nvCxnSpPr>
        <p:spPr>
          <a:xfrm flipH="1" flipV="1">
            <a:off x="2571750" y="5572125"/>
            <a:ext cx="523217" cy="7945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094967" y="5572125"/>
            <a:ext cx="467383" cy="7945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19861" y="6397479"/>
            <a:ext cx="5350212" cy="369332"/>
          </a:xfrm>
          <a:prstGeom prst="rect">
            <a:avLst/>
          </a:prstGeom>
          <a:noFill/>
        </p:spPr>
        <p:txBody>
          <a:bodyPr wrap="square" rtlCol="0">
            <a:spAutoFit/>
          </a:bodyPr>
          <a:lstStyle/>
          <a:p>
            <a:pPr algn="ctr"/>
            <a:r>
              <a:rPr lang="en-US" altLang="zh-CN" dirty="0" smtClean="0">
                <a:latin typeface="Helvetica" panose="020B0604020202030204" pitchFamily="34" charset="0"/>
              </a:rPr>
              <a:t>Color differences are obvious here.</a:t>
            </a:r>
            <a:endParaRPr lang="zh-CN" altLang="en-US" dirty="0">
              <a:latin typeface="Helvetica" panose="020B0604020202030204" pitchFamily="34" charset="0"/>
            </a:endParaRPr>
          </a:p>
        </p:txBody>
      </p:sp>
      <p:cxnSp>
        <p:nvCxnSpPr>
          <p:cNvPr id="21" name="直接箭头连接符 20"/>
          <p:cNvCxnSpPr/>
          <p:nvPr/>
        </p:nvCxnSpPr>
        <p:spPr>
          <a:xfrm flipH="1">
            <a:off x="1333500" y="3371850"/>
            <a:ext cx="1028700" cy="781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332762" y="3371850"/>
            <a:ext cx="1100087"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19861" y="2971334"/>
            <a:ext cx="5350211" cy="369332"/>
          </a:xfrm>
          <a:prstGeom prst="rect">
            <a:avLst/>
          </a:prstGeom>
          <a:noFill/>
        </p:spPr>
        <p:txBody>
          <a:bodyPr wrap="square" rtlCol="0">
            <a:spAutoFit/>
          </a:bodyPr>
          <a:lstStyle/>
          <a:p>
            <a:pPr algn="ctr"/>
            <a:r>
              <a:rPr lang="en-US" altLang="zh-CN" dirty="0" smtClean="0">
                <a:latin typeface="Helvetica" panose="020B0604020202030204" pitchFamily="34" charset="0"/>
              </a:rPr>
              <a:t>While color differences are not obvious here.</a:t>
            </a:r>
            <a:endParaRPr lang="zh-CN" altLang="en-US" dirty="0">
              <a:latin typeface="Helvetica" panose="020B0604020202030204" pitchFamily="34" charset="0"/>
            </a:endParaRPr>
          </a:p>
        </p:txBody>
      </p:sp>
      <p:sp>
        <p:nvSpPr>
          <p:cNvPr id="25" name="文本框 24"/>
          <p:cNvSpPr txBox="1"/>
          <p:nvPr/>
        </p:nvSpPr>
        <p:spPr>
          <a:xfrm>
            <a:off x="6371771" y="2542759"/>
            <a:ext cx="5482597" cy="369332"/>
          </a:xfrm>
          <a:prstGeom prst="rect">
            <a:avLst/>
          </a:prstGeom>
          <a:noFill/>
        </p:spPr>
        <p:txBody>
          <a:bodyPr wrap="square" rtlCol="0">
            <a:spAutoFit/>
          </a:bodyPr>
          <a:lstStyle/>
          <a:p>
            <a:pPr algn="ctr"/>
            <a:r>
              <a:rPr lang="en-US" altLang="zh-CN" dirty="0">
                <a:solidFill>
                  <a:srgbClr val="4DAF4A"/>
                </a:solidFill>
                <a:latin typeface="Helvetica" panose="020B0604020202030204" pitchFamily="34" charset="0"/>
              </a:rPr>
              <a:t>Hue and lightness </a:t>
            </a:r>
            <a:r>
              <a:rPr lang="en-US" altLang="zh-CN" dirty="0" smtClean="0">
                <a:solidFill>
                  <a:srgbClr val="4DAF4A"/>
                </a:solidFill>
                <a:latin typeface="Helvetica" panose="020B0604020202030204" pitchFamily="34" charset="0"/>
              </a:rPr>
              <a:t>palettes </a:t>
            </a:r>
            <a:r>
              <a:rPr lang="en-US" altLang="zh-CN" dirty="0">
                <a:solidFill>
                  <a:srgbClr val="4DAF4A"/>
                </a:solidFill>
                <a:latin typeface="Helvetica" panose="020B0604020202030204" pitchFamily="34" charset="0"/>
              </a:rPr>
              <a:t>in </a:t>
            </a:r>
            <a:r>
              <a:rPr lang="en-US" altLang="zh-CN" b="1" dirty="0">
                <a:solidFill>
                  <a:srgbClr val="4DAF4A"/>
                </a:solidFill>
                <a:latin typeface="Helvetica" panose="020B0604020202030204" pitchFamily="34" charset="0"/>
              </a:rPr>
              <a:t>uniform color space</a:t>
            </a:r>
            <a:endParaRPr lang="zh-CN" altLang="en-US" b="1" dirty="0">
              <a:solidFill>
                <a:srgbClr val="4DAF4A"/>
              </a:solidFill>
              <a:latin typeface="Helvetica" panose="020B0604020202030204" pitchFamily="34" charset="0"/>
            </a:endParaRPr>
          </a:p>
        </p:txBody>
      </p:sp>
      <p:sp>
        <p:nvSpPr>
          <p:cNvPr id="26" name="文本框 25"/>
          <p:cNvSpPr txBox="1"/>
          <p:nvPr/>
        </p:nvSpPr>
        <p:spPr>
          <a:xfrm>
            <a:off x="6503498" y="2971334"/>
            <a:ext cx="5350211" cy="369332"/>
          </a:xfrm>
          <a:prstGeom prst="rect">
            <a:avLst/>
          </a:prstGeom>
          <a:noFill/>
        </p:spPr>
        <p:txBody>
          <a:bodyPr wrap="square" rtlCol="0">
            <a:spAutoFit/>
          </a:bodyPr>
          <a:lstStyle/>
          <a:p>
            <a:pPr algn="ctr"/>
            <a:r>
              <a:rPr lang="en-US" altLang="zh-CN" dirty="0" smtClean="0">
                <a:latin typeface="Helvetica" panose="020B0604020202030204" pitchFamily="34" charset="0"/>
              </a:rPr>
              <a:t>Color differences are more perceptively </a:t>
            </a:r>
            <a:r>
              <a:rPr lang="en-US" altLang="zh-CN" b="1" dirty="0" smtClean="0">
                <a:solidFill>
                  <a:srgbClr val="C00000"/>
                </a:solidFill>
                <a:latin typeface="Helvetica" panose="020B0604020202030204" pitchFamily="34" charset="0"/>
              </a:rPr>
              <a:t>uniform</a:t>
            </a:r>
            <a:r>
              <a:rPr lang="en-US" altLang="zh-CN" dirty="0" smtClean="0">
                <a:latin typeface="Helvetica" panose="020B0604020202030204" pitchFamily="34" charset="0"/>
              </a:rPr>
              <a:t>!</a:t>
            </a:r>
            <a:endParaRPr lang="zh-CN" altLang="en-US" dirty="0">
              <a:latin typeface="Helvetica" panose="020B0604020202030204" pitchFamily="34" charset="0"/>
            </a:endParaRPr>
          </a:p>
        </p:txBody>
      </p:sp>
      <p:sp>
        <p:nvSpPr>
          <p:cNvPr id="18" name="内容占位符 2"/>
          <p:cNvSpPr txBox="1">
            <a:spLocks/>
          </p:cNvSpPr>
          <p:nvPr/>
        </p:nvSpPr>
        <p:spPr>
          <a:xfrm>
            <a:off x="5635752" y="3052953"/>
            <a:ext cx="6556248" cy="440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buNone/>
            </a:pPr>
            <a:r>
              <a:rPr lang="en-US" altLang="zh-CN" sz="2000" dirty="0" smtClean="0">
                <a:latin typeface="+mn-ea"/>
                <a:cs typeface="Times New Roman" pitchFamily="18" charset="0"/>
              </a:rPr>
              <a:t>Uniform color spaces suit human vision system better.</a:t>
            </a:r>
            <a:endParaRPr lang="zh-CN" altLang="en-US" sz="2000" dirty="0">
              <a:latin typeface="+mn-ea"/>
              <a:cs typeface="Times New Roman" pitchFamily="18" charset="0"/>
            </a:endParaRPr>
          </a:p>
        </p:txBody>
      </p:sp>
      <p:sp>
        <p:nvSpPr>
          <p:cNvPr id="19" name="内容占位符 2"/>
          <p:cNvSpPr txBox="1">
            <a:spLocks/>
          </p:cNvSpPr>
          <p:nvPr/>
        </p:nvSpPr>
        <p:spPr>
          <a:xfrm>
            <a:off x="5635752" y="3489959"/>
            <a:ext cx="6556248" cy="440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buNone/>
            </a:pPr>
            <a:r>
              <a:rPr lang="en-US" altLang="zh-CN" sz="2000" dirty="0" smtClean="0">
                <a:latin typeface="+mn-ea"/>
                <a:cs typeface="Times New Roman" pitchFamily="18" charset="0"/>
              </a:rPr>
              <a:t>Therefore we choose </a:t>
            </a:r>
            <a:r>
              <a:rPr lang="en-US" altLang="zh-CN" sz="2000" b="1" dirty="0" smtClean="0">
                <a:latin typeface="+mn-ea"/>
                <a:cs typeface="Times New Roman" pitchFamily="18" charset="0"/>
              </a:rPr>
              <a:t>uniform color spaces</a:t>
            </a:r>
            <a:r>
              <a:rPr lang="en-US" altLang="zh-CN" sz="2000" dirty="0" smtClean="0">
                <a:latin typeface="+mn-ea"/>
                <a:cs typeface="Times New Roman" pitchFamily="18" charset="0"/>
              </a:rPr>
              <a:t>.</a:t>
            </a:r>
            <a:endParaRPr lang="zh-CN" altLang="en-US" sz="2000" dirty="0">
              <a:latin typeface="+mn-ea"/>
              <a:cs typeface="Times New Roman" pitchFamily="18" charset="0"/>
            </a:endParaRPr>
          </a:p>
        </p:txBody>
      </p:sp>
      <p:cxnSp>
        <p:nvCxnSpPr>
          <p:cNvPr id="28" name="直接箭头连接符 27"/>
          <p:cNvCxnSpPr/>
          <p:nvPr/>
        </p:nvCxnSpPr>
        <p:spPr>
          <a:xfrm flipH="1" flipV="1">
            <a:off x="8658140" y="5533609"/>
            <a:ext cx="523217" cy="7945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9181357" y="5533609"/>
            <a:ext cx="467383" cy="7945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7419890" y="3333334"/>
            <a:ext cx="1028700" cy="781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9419152" y="3333334"/>
            <a:ext cx="1100087"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38011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xit" presetSubtype="8" fill="hold" grpId="1" nodeType="clickEffect">
                                  <p:stCondLst>
                                    <p:cond delay="0"/>
                                  </p:stCondLst>
                                  <p:childTnLst>
                                    <p:anim calcmode="lin" valueType="num">
                                      <p:cBhvr additive="base">
                                        <p:cTn id="72" dur="500"/>
                                        <p:tgtEl>
                                          <p:spTgt spid="12"/>
                                        </p:tgtEl>
                                        <p:attrNameLst>
                                          <p:attrName>ppt_x</p:attrName>
                                        </p:attrNameLst>
                                      </p:cBhvr>
                                      <p:tavLst>
                                        <p:tav tm="0">
                                          <p:val>
                                            <p:strVal val="ppt_x"/>
                                          </p:val>
                                        </p:tav>
                                        <p:tav tm="100000">
                                          <p:val>
                                            <p:strVal val="0-ppt_w/2"/>
                                          </p:val>
                                        </p:tav>
                                      </p:tavLst>
                                    </p:anim>
                                    <p:anim calcmode="lin" valueType="num">
                                      <p:cBhvr additive="base">
                                        <p:cTn id="73" dur="500"/>
                                        <p:tgtEl>
                                          <p:spTgt spid="12"/>
                                        </p:tgtEl>
                                        <p:attrNameLst>
                                          <p:attrName>ppt_y</p:attrName>
                                        </p:attrNameLst>
                                      </p:cBhvr>
                                      <p:tavLst>
                                        <p:tav tm="0">
                                          <p:val>
                                            <p:strVal val="ppt_y"/>
                                          </p:val>
                                        </p:tav>
                                        <p:tav tm="100000">
                                          <p:val>
                                            <p:strVal val="ppt_y"/>
                                          </p:val>
                                        </p:tav>
                                      </p:tavLst>
                                    </p:anim>
                                    <p:set>
                                      <p:cBhvr>
                                        <p:cTn id="74" dur="1" fill="hold">
                                          <p:stCondLst>
                                            <p:cond delay="499"/>
                                          </p:stCondLst>
                                        </p:cTn>
                                        <p:tgtEl>
                                          <p:spTgt spid="12"/>
                                        </p:tgtEl>
                                        <p:attrNameLst>
                                          <p:attrName>style.visibility</p:attrName>
                                        </p:attrNameLst>
                                      </p:cBhvr>
                                      <p:to>
                                        <p:strVal val="hidden"/>
                                      </p:to>
                                    </p:set>
                                  </p:childTnLst>
                                </p:cTn>
                              </p:par>
                              <p:par>
                                <p:cTn id="75" presetID="2" presetClass="exit" presetSubtype="8" fill="hold" nodeType="withEffect">
                                  <p:stCondLst>
                                    <p:cond delay="0"/>
                                  </p:stCondLst>
                                  <p:childTnLst>
                                    <p:anim calcmode="lin" valueType="num">
                                      <p:cBhvr additive="base">
                                        <p:cTn id="76" dur="500"/>
                                        <p:tgtEl>
                                          <p:spTgt spid="8"/>
                                        </p:tgtEl>
                                        <p:attrNameLst>
                                          <p:attrName>ppt_x</p:attrName>
                                        </p:attrNameLst>
                                      </p:cBhvr>
                                      <p:tavLst>
                                        <p:tav tm="0">
                                          <p:val>
                                            <p:strVal val="ppt_x"/>
                                          </p:val>
                                        </p:tav>
                                        <p:tav tm="100000">
                                          <p:val>
                                            <p:strVal val="0-ppt_w/2"/>
                                          </p:val>
                                        </p:tav>
                                      </p:tavLst>
                                    </p:anim>
                                    <p:anim calcmode="lin" valueType="num">
                                      <p:cBhvr additive="base">
                                        <p:cTn id="77" dur="500"/>
                                        <p:tgtEl>
                                          <p:spTgt spid="8"/>
                                        </p:tgtEl>
                                        <p:attrNameLst>
                                          <p:attrName>ppt_y</p:attrName>
                                        </p:attrNameLst>
                                      </p:cBhvr>
                                      <p:tavLst>
                                        <p:tav tm="0">
                                          <p:val>
                                            <p:strVal val="ppt_y"/>
                                          </p:val>
                                        </p:tav>
                                        <p:tav tm="100000">
                                          <p:val>
                                            <p:strVal val="ppt_y"/>
                                          </p:val>
                                        </p:tav>
                                      </p:tavLst>
                                    </p:anim>
                                    <p:set>
                                      <p:cBhvr>
                                        <p:cTn id="78" dur="1" fill="hold">
                                          <p:stCondLst>
                                            <p:cond delay="499"/>
                                          </p:stCondLst>
                                        </p:cTn>
                                        <p:tgtEl>
                                          <p:spTgt spid="8"/>
                                        </p:tgtEl>
                                        <p:attrNameLst>
                                          <p:attrName>style.visibility</p:attrName>
                                        </p:attrNameLst>
                                      </p:cBhvr>
                                      <p:to>
                                        <p:strVal val="hidden"/>
                                      </p:to>
                                    </p:set>
                                  </p:childTnLst>
                                </p:cTn>
                              </p:par>
                              <p:par>
                                <p:cTn id="79" presetID="2" presetClass="exit" presetSubtype="8" fill="hold" nodeType="withEffect">
                                  <p:stCondLst>
                                    <p:cond delay="0"/>
                                  </p:stCondLst>
                                  <p:childTnLst>
                                    <p:anim calcmode="lin" valueType="num">
                                      <p:cBhvr additive="base">
                                        <p:cTn id="80" dur="500"/>
                                        <p:tgtEl>
                                          <p:spTgt spid="10"/>
                                        </p:tgtEl>
                                        <p:attrNameLst>
                                          <p:attrName>ppt_x</p:attrName>
                                        </p:attrNameLst>
                                      </p:cBhvr>
                                      <p:tavLst>
                                        <p:tav tm="0">
                                          <p:val>
                                            <p:strVal val="ppt_x"/>
                                          </p:val>
                                        </p:tav>
                                        <p:tav tm="100000">
                                          <p:val>
                                            <p:strVal val="0-ppt_w/2"/>
                                          </p:val>
                                        </p:tav>
                                      </p:tavLst>
                                    </p:anim>
                                    <p:anim calcmode="lin" valueType="num">
                                      <p:cBhvr additive="base">
                                        <p:cTn id="81" dur="500"/>
                                        <p:tgtEl>
                                          <p:spTgt spid="10"/>
                                        </p:tgtEl>
                                        <p:attrNameLst>
                                          <p:attrName>ppt_y</p:attrName>
                                        </p:attrNameLst>
                                      </p:cBhvr>
                                      <p:tavLst>
                                        <p:tav tm="0">
                                          <p:val>
                                            <p:strVal val="ppt_y"/>
                                          </p:val>
                                        </p:tav>
                                        <p:tav tm="100000">
                                          <p:val>
                                            <p:strVal val="ppt_y"/>
                                          </p:val>
                                        </p:tav>
                                      </p:tavLst>
                                    </p:anim>
                                    <p:set>
                                      <p:cBhvr>
                                        <p:cTn id="82" dur="1" fill="hold">
                                          <p:stCondLst>
                                            <p:cond delay="499"/>
                                          </p:stCondLst>
                                        </p:cTn>
                                        <p:tgtEl>
                                          <p:spTgt spid="10"/>
                                        </p:tgtEl>
                                        <p:attrNameLst>
                                          <p:attrName>style.visibility</p:attrName>
                                        </p:attrNameLst>
                                      </p:cBhvr>
                                      <p:to>
                                        <p:strVal val="hidden"/>
                                      </p:to>
                                    </p:set>
                                  </p:childTnLst>
                                </p:cTn>
                              </p:par>
                              <p:par>
                                <p:cTn id="83" presetID="2" presetClass="exit" presetSubtype="8" fill="hold" nodeType="withEffect">
                                  <p:stCondLst>
                                    <p:cond delay="0"/>
                                  </p:stCondLst>
                                  <p:childTnLst>
                                    <p:anim calcmode="lin" valueType="num">
                                      <p:cBhvr additive="base">
                                        <p:cTn id="84" dur="500"/>
                                        <p:tgtEl>
                                          <p:spTgt spid="14"/>
                                        </p:tgtEl>
                                        <p:attrNameLst>
                                          <p:attrName>ppt_x</p:attrName>
                                        </p:attrNameLst>
                                      </p:cBhvr>
                                      <p:tavLst>
                                        <p:tav tm="0">
                                          <p:val>
                                            <p:strVal val="ppt_x"/>
                                          </p:val>
                                        </p:tav>
                                        <p:tav tm="100000">
                                          <p:val>
                                            <p:strVal val="0-ppt_w/2"/>
                                          </p:val>
                                        </p:tav>
                                      </p:tavLst>
                                    </p:anim>
                                    <p:anim calcmode="lin" valueType="num">
                                      <p:cBhvr additive="base">
                                        <p:cTn id="85" dur="500"/>
                                        <p:tgtEl>
                                          <p:spTgt spid="14"/>
                                        </p:tgtEl>
                                        <p:attrNameLst>
                                          <p:attrName>ppt_y</p:attrName>
                                        </p:attrNameLst>
                                      </p:cBhvr>
                                      <p:tavLst>
                                        <p:tav tm="0">
                                          <p:val>
                                            <p:strVal val="ppt_y"/>
                                          </p:val>
                                        </p:tav>
                                        <p:tav tm="100000">
                                          <p:val>
                                            <p:strVal val="ppt_y"/>
                                          </p:val>
                                        </p:tav>
                                      </p:tavLst>
                                    </p:anim>
                                    <p:set>
                                      <p:cBhvr>
                                        <p:cTn id="86" dur="1" fill="hold">
                                          <p:stCondLst>
                                            <p:cond delay="499"/>
                                          </p:stCondLst>
                                        </p:cTn>
                                        <p:tgtEl>
                                          <p:spTgt spid="14"/>
                                        </p:tgtEl>
                                        <p:attrNameLst>
                                          <p:attrName>style.visibility</p:attrName>
                                        </p:attrNameLst>
                                      </p:cBhvr>
                                      <p:to>
                                        <p:strVal val="hidden"/>
                                      </p:to>
                                    </p:set>
                                  </p:childTnLst>
                                </p:cTn>
                              </p:par>
                              <p:par>
                                <p:cTn id="87" presetID="2" presetClass="exit" presetSubtype="8" fill="hold" nodeType="withEffect">
                                  <p:stCondLst>
                                    <p:cond delay="0"/>
                                  </p:stCondLst>
                                  <p:childTnLst>
                                    <p:anim calcmode="lin" valueType="num">
                                      <p:cBhvr additive="base">
                                        <p:cTn id="88" dur="500"/>
                                        <p:tgtEl>
                                          <p:spTgt spid="16"/>
                                        </p:tgtEl>
                                        <p:attrNameLst>
                                          <p:attrName>ppt_x</p:attrName>
                                        </p:attrNameLst>
                                      </p:cBhvr>
                                      <p:tavLst>
                                        <p:tav tm="0">
                                          <p:val>
                                            <p:strVal val="ppt_x"/>
                                          </p:val>
                                        </p:tav>
                                        <p:tav tm="100000">
                                          <p:val>
                                            <p:strVal val="0-ppt_w/2"/>
                                          </p:val>
                                        </p:tav>
                                      </p:tavLst>
                                    </p:anim>
                                    <p:anim calcmode="lin" valueType="num">
                                      <p:cBhvr additive="base">
                                        <p:cTn id="89" dur="500"/>
                                        <p:tgtEl>
                                          <p:spTgt spid="16"/>
                                        </p:tgtEl>
                                        <p:attrNameLst>
                                          <p:attrName>ppt_y</p:attrName>
                                        </p:attrNameLst>
                                      </p:cBhvr>
                                      <p:tavLst>
                                        <p:tav tm="0">
                                          <p:val>
                                            <p:strVal val="ppt_y"/>
                                          </p:val>
                                        </p:tav>
                                        <p:tav tm="100000">
                                          <p:val>
                                            <p:strVal val="ppt_y"/>
                                          </p:val>
                                        </p:tav>
                                      </p:tavLst>
                                    </p:anim>
                                    <p:set>
                                      <p:cBhvr>
                                        <p:cTn id="90" dur="1" fill="hold">
                                          <p:stCondLst>
                                            <p:cond delay="499"/>
                                          </p:stCondLst>
                                        </p:cTn>
                                        <p:tgtEl>
                                          <p:spTgt spid="16"/>
                                        </p:tgtEl>
                                        <p:attrNameLst>
                                          <p:attrName>style.visibility</p:attrName>
                                        </p:attrNameLst>
                                      </p:cBhvr>
                                      <p:to>
                                        <p:strVal val="hidden"/>
                                      </p:to>
                                    </p:set>
                                  </p:childTnLst>
                                </p:cTn>
                              </p:par>
                              <p:par>
                                <p:cTn id="91" presetID="2" presetClass="exit" presetSubtype="8" fill="hold" grpId="1" nodeType="withEffect">
                                  <p:stCondLst>
                                    <p:cond delay="0"/>
                                  </p:stCondLst>
                                  <p:childTnLst>
                                    <p:anim calcmode="lin" valueType="num">
                                      <p:cBhvr additive="base">
                                        <p:cTn id="92" dur="500"/>
                                        <p:tgtEl>
                                          <p:spTgt spid="17"/>
                                        </p:tgtEl>
                                        <p:attrNameLst>
                                          <p:attrName>ppt_x</p:attrName>
                                        </p:attrNameLst>
                                      </p:cBhvr>
                                      <p:tavLst>
                                        <p:tav tm="0">
                                          <p:val>
                                            <p:strVal val="ppt_x"/>
                                          </p:val>
                                        </p:tav>
                                        <p:tav tm="100000">
                                          <p:val>
                                            <p:strVal val="0-ppt_w/2"/>
                                          </p:val>
                                        </p:tav>
                                      </p:tavLst>
                                    </p:anim>
                                    <p:anim calcmode="lin" valueType="num">
                                      <p:cBhvr additive="base">
                                        <p:cTn id="93" dur="500"/>
                                        <p:tgtEl>
                                          <p:spTgt spid="17"/>
                                        </p:tgtEl>
                                        <p:attrNameLst>
                                          <p:attrName>ppt_y</p:attrName>
                                        </p:attrNameLst>
                                      </p:cBhvr>
                                      <p:tavLst>
                                        <p:tav tm="0">
                                          <p:val>
                                            <p:strVal val="ppt_y"/>
                                          </p:val>
                                        </p:tav>
                                        <p:tav tm="100000">
                                          <p:val>
                                            <p:strVal val="ppt_y"/>
                                          </p:val>
                                        </p:tav>
                                      </p:tavLst>
                                    </p:anim>
                                    <p:set>
                                      <p:cBhvr>
                                        <p:cTn id="94" dur="1" fill="hold">
                                          <p:stCondLst>
                                            <p:cond delay="499"/>
                                          </p:stCondLst>
                                        </p:cTn>
                                        <p:tgtEl>
                                          <p:spTgt spid="17"/>
                                        </p:tgtEl>
                                        <p:attrNameLst>
                                          <p:attrName>style.visibility</p:attrName>
                                        </p:attrNameLst>
                                      </p:cBhvr>
                                      <p:to>
                                        <p:strVal val="hidden"/>
                                      </p:to>
                                    </p:set>
                                  </p:childTnLst>
                                </p:cTn>
                              </p:par>
                              <p:par>
                                <p:cTn id="95" presetID="2" presetClass="exit" presetSubtype="8" fill="hold" nodeType="withEffect">
                                  <p:stCondLst>
                                    <p:cond delay="0"/>
                                  </p:stCondLst>
                                  <p:childTnLst>
                                    <p:anim calcmode="lin" valueType="num">
                                      <p:cBhvr additive="base">
                                        <p:cTn id="96" dur="500"/>
                                        <p:tgtEl>
                                          <p:spTgt spid="21"/>
                                        </p:tgtEl>
                                        <p:attrNameLst>
                                          <p:attrName>ppt_x</p:attrName>
                                        </p:attrNameLst>
                                      </p:cBhvr>
                                      <p:tavLst>
                                        <p:tav tm="0">
                                          <p:val>
                                            <p:strVal val="ppt_x"/>
                                          </p:val>
                                        </p:tav>
                                        <p:tav tm="100000">
                                          <p:val>
                                            <p:strVal val="0-ppt_w/2"/>
                                          </p:val>
                                        </p:tav>
                                      </p:tavLst>
                                    </p:anim>
                                    <p:anim calcmode="lin" valueType="num">
                                      <p:cBhvr additive="base">
                                        <p:cTn id="97" dur="500"/>
                                        <p:tgtEl>
                                          <p:spTgt spid="21"/>
                                        </p:tgtEl>
                                        <p:attrNameLst>
                                          <p:attrName>ppt_y</p:attrName>
                                        </p:attrNameLst>
                                      </p:cBhvr>
                                      <p:tavLst>
                                        <p:tav tm="0">
                                          <p:val>
                                            <p:strVal val="ppt_y"/>
                                          </p:val>
                                        </p:tav>
                                        <p:tav tm="100000">
                                          <p:val>
                                            <p:strVal val="ppt_y"/>
                                          </p:val>
                                        </p:tav>
                                      </p:tavLst>
                                    </p:anim>
                                    <p:set>
                                      <p:cBhvr>
                                        <p:cTn id="98" dur="1" fill="hold">
                                          <p:stCondLst>
                                            <p:cond delay="499"/>
                                          </p:stCondLst>
                                        </p:cTn>
                                        <p:tgtEl>
                                          <p:spTgt spid="21"/>
                                        </p:tgtEl>
                                        <p:attrNameLst>
                                          <p:attrName>style.visibility</p:attrName>
                                        </p:attrNameLst>
                                      </p:cBhvr>
                                      <p:to>
                                        <p:strVal val="hidden"/>
                                      </p:to>
                                    </p:set>
                                  </p:childTnLst>
                                </p:cTn>
                              </p:par>
                              <p:par>
                                <p:cTn id="99" presetID="2" presetClass="exit" presetSubtype="8" fill="hold" nodeType="withEffect">
                                  <p:stCondLst>
                                    <p:cond delay="0"/>
                                  </p:stCondLst>
                                  <p:childTnLst>
                                    <p:anim calcmode="lin" valueType="num">
                                      <p:cBhvr additive="base">
                                        <p:cTn id="100" dur="500"/>
                                        <p:tgtEl>
                                          <p:spTgt spid="22"/>
                                        </p:tgtEl>
                                        <p:attrNameLst>
                                          <p:attrName>ppt_x</p:attrName>
                                        </p:attrNameLst>
                                      </p:cBhvr>
                                      <p:tavLst>
                                        <p:tav tm="0">
                                          <p:val>
                                            <p:strVal val="ppt_x"/>
                                          </p:val>
                                        </p:tav>
                                        <p:tav tm="100000">
                                          <p:val>
                                            <p:strVal val="0-ppt_w/2"/>
                                          </p:val>
                                        </p:tav>
                                      </p:tavLst>
                                    </p:anim>
                                    <p:anim calcmode="lin" valueType="num">
                                      <p:cBhvr additive="base">
                                        <p:cTn id="101" dur="500"/>
                                        <p:tgtEl>
                                          <p:spTgt spid="22"/>
                                        </p:tgtEl>
                                        <p:attrNameLst>
                                          <p:attrName>ppt_y</p:attrName>
                                        </p:attrNameLst>
                                      </p:cBhvr>
                                      <p:tavLst>
                                        <p:tav tm="0">
                                          <p:val>
                                            <p:strVal val="ppt_y"/>
                                          </p:val>
                                        </p:tav>
                                        <p:tav tm="100000">
                                          <p:val>
                                            <p:strVal val="ppt_y"/>
                                          </p:val>
                                        </p:tav>
                                      </p:tavLst>
                                    </p:anim>
                                    <p:set>
                                      <p:cBhvr>
                                        <p:cTn id="102" dur="1" fill="hold">
                                          <p:stCondLst>
                                            <p:cond delay="499"/>
                                          </p:stCondLst>
                                        </p:cTn>
                                        <p:tgtEl>
                                          <p:spTgt spid="22"/>
                                        </p:tgtEl>
                                        <p:attrNameLst>
                                          <p:attrName>style.visibility</p:attrName>
                                        </p:attrNameLst>
                                      </p:cBhvr>
                                      <p:to>
                                        <p:strVal val="hidden"/>
                                      </p:to>
                                    </p:set>
                                  </p:childTnLst>
                                </p:cTn>
                              </p:par>
                              <p:par>
                                <p:cTn id="103" presetID="2" presetClass="exit" presetSubtype="8" fill="hold" grpId="1" nodeType="withEffect">
                                  <p:stCondLst>
                                    <p:cond delay="0"/>
                                  </p:stCondLst>
                                  <p:childTnLst>
                                    <p:anim calcmode="lin" valueType="num">
                                      <p:cBhvr additive="base">
                                        <p:cTn id="104" dur="500"/>
                                        <p:tgtEl>
                                          <p:spTgt spid="24"/>
                                        </p:tgtEl>
                                        <p:attrNameLst>
                                          <p:attrName>ppt_x</p:attrName>
                                        </p:attrNameLst>
                                      </p:cBhvr>
                                      <p:tavLst>
                                        <p:tav tm="0">
                                          <p:val>
                                            <p:strVal val="ppt_x"/>
                                          </p:val>
                                        </p:tav>
                                        <p:tav tm="100000">
                                          <p:val>
                                            <p:strVal val="0-ppt_w/2"/>
                                          </p:val>
                                        </p:tav>
                                      </p:tavLst>
                                    </p:anim>
                                    <p:anim calcmode="lin" valueType="num">
                                      <p:cBhvr additive="base">
                                        <p:cTn id="105" dur="500"/>
                                        <p:tgtEl>
                                          <p:spTgt spid="24"/>
                                        </p:tgtEl>
                                        <p:attrNameLst>
                                          <p:attrName>ppt_y</p:attrName>
                                        </p:attrNameLst>
                                      </p:cBhvr>
                                      <p:tavLst>
                                        <p:tav tm="0">
                                          <p:val>
                                            <p:strVal val="ppt_y"/>
                                          </p:val>
                                        </p:tav>
                                        <p:tav tm="100000">
                                          <p:val>
                                            <p:strVal val="ppt_y"/>
                                          </p:val>
                                        </p:tav>
                                      </p:tavLst>
                                    </p:anim>
                                    <p:set>
                                      <p:cBhvr>
                                        <p:cTn id="106" dur="1" fill="hold">
                                          <p:stCondLst>
                                            <p:cond delay="499"/>
                                          </p:stCondLst>
                                        </p:cTn>
                                        <p:tgtEl>
                                          <p:spTgt spid="24"/>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28"/>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2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30"/>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31"/>
                                        </p:tgtEl>
                                        <p:attrNameLst>
                                          <p:attrName>style.visibility</p:attrName>
                                        </p:attrNameLst>
                                      </p:cBhvr>
                                      <p:to>
                                        <p:strVal val="hidden"/>
                                      </p:to>
                                    </p:set>
                                  </p:childTnLst>
                                </p:cTn>
                              </p:par>
                              <p:par>
                                <p:cTn id="115" presetID="35" presetClass="path" presetSubtype="0" accel="50000" decel="50000" fill="hold" grpId="1" nodeType="withEffect">
                                  <p:stCondLst>
                                    <p:cond delay="0"/>
                                  </p:stCondLst>
                                  <p:childTnLst>
                                    <p:animMotion origin="layout" path="M 4.16667E-6 4.81481E-6 L -0.49896 0.00324 " pathEditMode="relative" rAng="0" ptsTypes="AA">
                                      <p:cBhvr>
                                        <p:cTn id="116" dur="500" fill="hold"/>
                                        <p:tgtEl>
                                          <p:spTgt spid="25"/>
                                        </p:tgtEl>
                                        <p:attrNameLst>
                                          <p:attrName>ppt_x</p:attrName>
                                          <p:attrName>ppt_y</p:attrName>
                                        </p:attrNameLst>
                                      </p:cBhvr>
                                      <p:rCtr x="-24948" y="162"/>
                                    </p:animMotion>
                                  </p:childTnLst>
                                </p:cTn>
                              </p:par>
                              <p:par>
                                <p:cTn id="117" presetID="35" presetClass="path" presetSubtype="0" accel="50000" decel="50000" fill="hold" nodeType="withEffect">
                                  <p:stCondLst>
                                    <p:cond delay="0"/>
                                  </p:stCondLst>
                                  <p:childTnLst>
                                    <p:animMotion origin="layout" path="M 1.11022E-16 -3.33333E-6 L -0.49896 -0.00277 " pathEditMode="relative" rAng="0" ptsTypes="AA">
                                      <p:cBhvr>
                                        <p:cTn id="118" dur="500" fill="hold"/>
                                        <p:tgtEl>
                                          <p:spTgt spid="11"/>
                                        </p:tgtEl>
                                        <p:attrNameLst>
                                          <p:attrName>ppt_x</p:attrName>
                                          <p:attrName>ppt_y</p:attrName>
                                        </p:attrNameLst>
                                      </p:cBhvr>
                                      <p:rCtr x="-24948" y="-139"/>
                                    </p:animMotion>
                                  </p:childTnLst>
                                </p:cTn>
                              </p:par>
                              <p:par>
                                <p:cTn id="119" presetID="35" presetClass="path" presetSubtype="0" accel="50000" decel="50000" fill="hold" nodeType="withEffect">
                                  <p:stCondLst>
                                    <p:cond delay="0"/>
                                  </p:stCondLst>
                                  <p:childTnLst>
                                    <p:animMotion origin="layout" path="M 1.04167E-6 -3.33333E-6 L -0.49766 -0.00139 " pathEditMode="relative" rAng="0" ptsTypes="AA">
                                      <p:cBhvr>
                                        <p:cTn id="120" dur="500" fill="hold"/>
                                        <p:tgtEl>
                                          <p:spTgt spid="9"/>
                                        </p:tgtEl>
                                        <p:attrNameLst>
                                          <p:attrName>ppt_x</p:attrName>
                                          <p:attrName>ppt_y</p:attrName>
                                        </p:attrNameLst>
                                      </p:cBhvr>
                                      <p:rCtr x="-24883" y="-69"/>
                                    </p:animMotion>
                                  </p:childTnLst>
                                </p:cTn>
                              </p:par>
                              <p:par>
                                <p:cTn id="121" presetID="35" presetClass="path" presetSubtype="0" accel="50000" decel="50000" fill="hold" grpId="1" nodeType="withEffect">
                                  <p:stCondLst>
                                    <p:cond delay="0"/>
                                  </p:stCondLst>
                                  <p:childTnLst>
                                    <p:animMotion origin="layout" path="M -4.58333E-6 4.81481E-6 L -0.49895 -0.00163 " pathEditMode="relative" rAng="0" ptsTypes="AA">
                                      <p:cBhvr>
                                        <p:cTn id="122" dur="500" fill="hold"/>
                                        <p:tgtEl>
                                          <p:spTgt spid="26"/>
                                        </p:tgtEl>
                                        <p:attrNameLst>
                                          <p:attrName>ppt_x</p:attrName>
                                          <p:attrName>ppt_y</p:attrName>
                                        </p:attrNameLst>
                                      </p:cBhvr>
                                      <p:rCtr x="-24948" y="-93"/>
                                    </p:animMotion>
                                  </p:childTnLst>
                                </p:cTn>
                              </p:par>
                              <p:par>
                                <p:cTn id="123" presetID="10" presetClass="entr" presetSubtype="0" fill="hold" grpId="0" nodeType="withEffect">
                                  <p:stCondLst>
                                    <p:cond delay="0"/>
                                  </p:stCondLst>
                                  <p:childTnLst>
                                    <p:set>
                                      <p:cBhvr>
                                        <p:cTn id="124" dur="1" fill="hold">
                                          <p:stCondLst>
                                            <p:cond delay="0"/>
                                          </p:stCondLst>
                                        </p:cTn>
                                        <p:tgtEl>
                                          <p:spTgt spid="18">
                                            <p:txEl>
                                              <p:pRg st="0" end="0"/>
                                            </p:txEl>
                                          </p:spTgt>
                                        </p:tgtEl>
                                        <p:attrNameLst>
                                          <p:attrName>style.visibility</p:attrName>
                                        </p:attrNameLst>
                                      </p:cBhvr>
                                      <p:to>
                                        <p:strVal val="visible"/>
                                      </p:to>
                                    </p:set>
                                    <p:animEffect transition="in" filter="fade">
                                      <p:cBhvr>
                                        <p:cTn id="125" dur="500"/>
                                        <p:tgtEl>
                                          <p:spTgt spid="18">
                                            <p:txEl>
                                              <p:pRg st="0" end="0"/>
                                            </p:tx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9">
                                            <p:txEl>
                                              <p:pRg st="0" end="0"/>
                                            </p:txEl>
                                          </p:spTgt>
                                        </p:tgtEl>
                                        <p:attrNameLst>
                                          <p:attrName>style.visibility</p:attrName>
                                        </p:attrNameLst>
                                      </p:cBhvr>
                                      <p:to>
                                        <p:strVal val="visible"/>
                                      </p:to>
                                    </p:set>
                                    <p:animEffect transition="in" filter="fade">
                                      <p:cBhvr>
                                        <p:cTn id="128"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2" grpId="1"/>
      <p:bldP spid="17" grpId="0"/>
      <p:bldP spid="17" grpId="1"/>
      <p:bldP spid="24" grpId="0"/>
      <p:bldP spid="24" grpId="1"/>
      <p:bldP spid="25" grpId="0"/>
      <p:bldP spid="25" grpId="1"/>
      <p:bldP spid="26" grpId="0"/>
      <p:bldP spid="26" grpId="1"/>
      <p:bldP spid="18" grpId="0" build="p"/>
      <p:bldP spid="1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057" y="5687623"/>
            <a:ext cx="1618016" cy="910134"/>
          </a:xfrm>
          <a:prstGeom prst="rect">
            <a:avLst/>
          </a:prstGeom>
        </p:spPr>
      </p:pic>
      <p:sp>
        <p:nvSpPr>
          <p:cNvPr id="2" name="标题 1"/>
          <p:cNvSpPr>
            <a:spLocks noGrp="1"/>
          </p:cNvSpPr>
          <p:nvPr>
            <p:ph type="title"/>
          </p:nvPr>
        </p:nvSpPr>
        <p:spPr/>
        <p:txBody>
          <a:bodyPr/>
          <a:lstStyle/>
          <a:p>
            <a:r>
              <a:rPr lang="en-US" altLang="zh-CN" dirty="0">
                <a:latin typeface="Helvetica" charset="0"/>
                <a:cs typeface="Times New Roman" pitchFamily="18" charset="0"/>
              </a:rPr>
              <a:t>Achieving Fully-Imperceptible</a:t>
            </a:r>
            <a:endParaRPr lang="en-US" altLang="zh-CN" dirty="0" smtClean="0">
              <a:latin typeface="Helvetica" charset="0"/>
              <a:cs typeface="Times New Roman" pitchFamily="18" charset="0"/>
            </a:endParaRPr>
          </a:p>
        </p:txBody>
      </p:sp>
      <p:sp>
        <p:nvSpPr>
          <p:cNvPr id="3" name="内容占位符 2"/>
          <p:cNvSpPr>
            <a:spLocks noGrp="1"/>
          </p:cNvSpPr>
          <p:nvPr>
            <p:ph idx="1"/>
          </p:nvPr>
        </p:nvSpPr>
        <p:spPr>
          <a:xfrm>
            <a:off x="599768" y="1701183"/>
            <a:ext cx="5496232" cy="593757"/>
          </a:xfrm>
        </p:spPr>
        <p:txBody>
          <a:bodyPr/>
          <a:lstStyle/>
          <a:p>
            <a:pPr marL="0" indent="0">
              <a:buNone/>
            </a:pPr>
            <a:r>
              <a:rPr lang="en-US" altLang="zh-CN" dirty="0" smtClean="0">
                <a:latin typeface="Helvetica" charset="0"/>
              </a:rPr>
              <a:t>Spatially Adaptive Embedding</a:t>
            </a:r>
          </a:p>
          <a:p>
            <a:pPr marL="914400" lvl="2" indent="0">
              <a:buNone/>
            </a:pPr>
            <a:endParaRPr lang="en-US" dirty="0" smtClean="0">
              <a:latin typeface="Helvetica" charset="0"/>
            </a:endParaRPr>
          </a:p>
          <a:p>
            <a:pPr marL="914400" lvl="2" indent="0">
              <a:buNone/>
            </a:pPr>
            <a:endParaRPr lang="en-US" dirty="0">
              <a:latin typeface="Helvetica" charset="0"/>
            </a:endParaRPr>
          </a:p>
          <a:p>
            <a:pPr marL="914400" lvl="2" indent="0">
              <a:buNone/>
            </a:pPr>
            <a:endParaRPr lang="en-US" dirty="0" smtClean="0">
              <a:latin typeface="Helvetica" charset="0"/>
            </a:endParaRPr>
          </a:p>
        </p:txBody>
      </p:sp>
      <p:sp>
        <p:nvSpPr>
          <p:cNvPr id="4" name="矩形 3"/>
          <p:cNvSpPr/>
          <p:nvPr/>
        </p:nvSpPr>
        <p:spPr>
          <a:xfrm>
            <a:off x="6096000" y="2333436"/>
            <a:ext cx="6096000" cy="1261884"/>
          </a:xfrm>
          <a:prstGeom prst="rect">
            <a:avLst/>
          </a:prstGeom>
        </p:spPr>
        <p:txBody>
          <a:bodyPr>
            <a:spAutoFit/>
          </a:bodyPr>
          <a:lstStyle/>
          <a:p>
            <a:pPr lvl="1"/>
            <a:r>
              <a:rPr lang="en-US" altLang="zh-CN" b="1" dirty="0">
                <a:solidFill>
                  <a:srgbClr val="4DAF4A"/>
                </a:solidFill>
                <a:latin typeface="Helvetica" panose="020B0604020202030204" pitchFamily="34" charset="0"/>
              </a:rPr>
              <a:t>Texture-based Lightness Change </a:t>
            </a:r>
            <a:r>
              <a:rPr lang="en-US" altLang="zh-CN" b="1" dirty="0" smtClean="0">
                <a:solidFill>
                  <a:srgbClr val="4DAF4A"/>
                </a:solidFill>
                <a:latin typeface="Helvetica" panose="020B0604020202030204" pitchFamily="34" charset="0"/>
              </a:rPr>
              <a:t>Adaptation:</a:t>
            </a:r>
          </a:p>
          <a:p>
            <a:pPr lvl="1"/>
            <a:r>
              <a:rPr lang="en-US" altLang="zh-CN" sz="2000" dirty="0"/>
              <a:t>Decrease lightness change in smooth regions where flicker is more noticeable:</a:t>
            </a:r>
            <a:endParaRPr lang="zh-CN" altLang="en-US" sz="2000" dirty="0"/>
          </a:p>
          <a:p>
            <a:pPr lvl="2"/>
            <a:endParaRPr lang="en-US" dirty="0">
              <a:latin typeface="Helvetica" charset="0"/>
            </a:endParaRPr>
          </a:p>
        </p:txBody>
      </p:sp>
      <p:sp>
        <p:nvSpPr>
          <p:cNvPr id="22" name="矩形 21"/>
          <p:cNvSpPr/>
          <p:nvPr/>
        </p:nvSpPr>
        <p:spPr>
          <a:xfrm>
            <a:off x="132736" y="2333436"/>
            <a:ext cx="6312067" cy="1569660"/>
          </a:xfrm>
          <a:prstGeom prst="rect">
            <a:avLst/>
          </a:prstGeom>
        </p:spPr>
        <p:txBody>
          <a:bodyPr wrap="square">
            <a:spAutoFit/>
          </a:bodyPr>
          <a:lstStyle/>
          <a:p>
            <a:pPr lvl="1"/>
            <a:r>
              <a:rPr lang="en-US" altLang="zh-CN" b="1" dirty="0">
                <a:solidFill>
                  <a:srgbClr val="377EB8"/>
                </a:solidFill>
                <a:latin typeface="Helvetica" charset="0"/>
              </a:rPr>
              <a:t>Outcome-based Lightness Change </a:t>
            </a:r>
            <a:r>
              <a:rPr lang="en-US" altLang="zh-CN" b="1" dirty="0" smtClean="0">
                <a:solidFill>
                  <a:srgbClr val="377EB8"/>
                </a:solidFill>
                <a:latin typeface="Helvetica" charset="0"/>
              </a:rPr>
              <a:t>Derivation: </a:t>
            </a:r>
          </a:p>
          <a:p>
            <a:pPr lvl="1"/>
            <a:r>
              <a:rPr lang="en-US" sz="2000" dirty="0" smtClean="0"/>
              <a:t>Our solution: CIELAB uniform color space with CIEDE2000 </a:t>
            </a:r>
            <a:r>
              <a:rPr lang="en-US" sz="2000" dirty="0"/>
              <a:t>formula (the </a:t>
            </a:r>
            <a:r>
              <a:rPr lang="en-US" sz="2000" dirty="0" smtClean="0"/>
              <a:t>latest and most </a:t>
            </a:r>
            <a:r>
              <a:rPr lang="en-US" sz="2000" dirty="0"/>
              <a:t>accurate color difference formula):</a:t>
            </a:r>
          </a:p>
          <a:p>
            <a:pPr lvl="2"/>
            <a:endParaRPr lang="en-US" dirty="0">
              <a:latin typeface="Helvetica" charset="0"/>
            </a:endParaRPr>
          </a:p>
        </p:txBody>
      </p:sp>
      <p:pic>
        <p:nvPicPr>
          <p:cNvPr id="27" name="图片 26"/>
          <p:cNvPicPr/>
          <p:nvPr/>
        </p:nvPicPr>
        <p:blipFill>
          <a:blip r:embed="rId4">
            <a:extLst>
              <a:ext uri="{28A0092B-C50C-407E-A947-70E740481C1C}">
                <a14:useLocalDpi xmlns:a14="http://schemas.microsoft.com/office/drawing/2010/main" val="0"/>
              </a:ext>
            </a:extLst>
          </a:blip>
          <a:stretch>
            <a:fillRect/>
          </a:stretch>
        </p:blipFill>
        <p:spPr>
          <a:xfrm>
            <a:off x="8800013" y="3368884"/>
            <a:ext cx="2170261" cy="2170261"/>
          </a:xfrm>
          <a:prstGeom prst="rect">
            <a:avLst/>
          </a:prstGeom>
        </p:spPr>
      </p:pic>
      <p:sp>
        <p:nvSpPr>
          <p:cNvPr id="28" name="文本框 27"/>
          <p:cNvSpPr txBox="1"/>
          <p:nvPr/>
        </p:nvSpPr>
        <p:spPr>
          <a:xfrm>
            <a:off x="7402823" y="5636077"/>
            <a:ext cx="2613407" cy="830997"/>
          </a:xfrm>
          <a:prstGeom prst="rect">
            <a:avLst/>
          </a:prstGeom>
          <a:noFill/>
        </p:spPr>
        <p:txBody>
          <a:bodyPr wrap="square" rtlCol="0">
            <a:spAutoFit/>
          </a:bodyPr>
          <a:lstStyle/>
          <a:p>
            <a:pPr algn="ctr"/>
            <a:r>
              <a:rPr lang="en-US" altLang="zh-CN" sz="1600" dirty="0" smtClean="0">
                <a:latin typeface="Helvetica" panose="020B0604020202030204" pitchFamily="34" charset="0"/>
              </a:rPr>
              <a:t>Lightness changes are </a:t>
            </a:r>
            <a:r>
              <a:rPr lang="en-US" altLang="zh-CN" sz="1600" b="1" dirty="0" smtClean="0">
                <a:latin typeface="Helvetica" panose="020B0604020202030204" pitchFamily="34" charset="0"/>
              </a:rPr>
              <a:t>more</a:t>
            </a:r>
            <a:r>
              <a:rPr lang="en-US" altLang="zh-CN" sz="1600" dirty="0" smtClean="0">
                <a:latin typeface="Helvetica" panose="020B0604020202030204" pitchFamily="34" charset="0"/>
              </a:rPr>
              <a:t> </a:t>
            </a:r>
            <a:r>
              <a:rPr lang="en-US" altLang="zh-CN" sz="1600" b="1" dirty="0" smtClean="0">
                <a:latin typeface="Helvetica" panose="020B0604020202030204" pitchFamily="34" charset="0"/>
              </a:rPr>
              <a:t>noticeable</a:t>
            </a:r>
            <a:r>
              <a:rPr lang="en-US" altLang="zh-CN" sz="1600" dirty="0" smtClean="0">
                <a:latin typeface="Helvetica" panose="020B0604020202030204" pitchFamily="34" charset="0"/>
              </a:rPr>
              <a:t> in </a:t>
            </a:r>
            <a:r>
              <a:rPr lang="en-US" altLang="zh-CN" sz="1600" b="1" dirty="0" smtClean="0">
                <a:latin typeface="Helvetica" panose="020B0604020202030204" pitchFamily="34" charset="0"/>
              </a:rPr>
              <a:t>smooth</a:t>
            </a:r>
            <a:r>
              <a:rPr lang="en-US" altLang="zh-CN" sz="1600" dirty="0" smtClean="0">
                <a:latin typeface="Helvetica" panose="020B0604020202030204" pitchFamily="34" charset="0"/>
              </a:rPr>
              <a:t> regions</a:t>
            </a:r>
            <a:endParaRPr lang="zh-CN" altLang="en-US" sz="1600" b="1" dirty="0">
              <a:latin typeface="Helvetica" panose="020B0604020202030204" pitchFamily="34" charset="0"/>
            </a:endParaRPr>
          </a:p>
        </p:txBody>
      </p:sp>
      <p:cxnSp>
        <p:nvCxnSpPr>
          <p:cNvPr id="29" name="直接箭头连接符 28"/>
          <p:cNvCxnSpPr>
            <a:stCxn id="28" idx="0"/>
          </p:cNvCxnSpPr>
          <p:nvPr/>
        </p:nvCxnSpPr>
        <p:spPr>
          <a:xfrm flipV="1">
            <a:off x="8709527" y="5196933"/>
            <a:ext cx="332427" cy="4391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9926738" y="5636077"/>
            <a:ext cx="2337990" cy="830997"/>
          </a:xfrm>
          <a:prstGeom prst="rect">
            <a:avLst/>
          </a:prstGeom>
          <a:noFill/>
        </p:spPr>
        <p:txBody>
          <a:bodyPr wrap="square" rtlCol="0">
            <a:spAutoFit/>
          </a:bodyPr>
          <a:lstStyle/>
          <a:p>
            <a:pPr algn="ctr"/>
            <a:r>
              <a:rPr lang="en-US" altLang="zh-CN" sz="1600" dirty="0" smtClean="0">
                <a:latin typeface="Helvetica" panose="020B0604020202030204" pitchFamily="34" charset="0"/>
              </a:rPr>
              <a:t>Lightness changes are </a:t>
            </a:r>
            <a:r>
              <a:rPr lang="en-US" altLang="zh-CN" sz="1600" b="1" dirty="0" smtClean="0">
                <a:latin typeface="Helvetica" panose="020B0604020202030204" pitchFamily="34" charset="0"/>
              </a:rPr>
              <a:t>less</a:t>
            </a:r>
            <a:r>
              <a:rPr lang="en-US" altLang="zh-CN" sz="1600" dirty="0" smtClean="0">
                <a:latin typeface="Helvetica" panose="020B0604020202030204" pitchFamily="34" charset="0"/>
              </a:rPr>
              <a:t> </a:t>
            </a:r>
            <a:r>
              <a:rPr lang="en-US" altLang="zh-CN" sz="1600" b="1" dirty="0" smtClean="0">
                <a:latin typeface="Helvetica" panose="020B0604020202030204" pitchFamily="34" charset="0"/>
              </a:rPr>
              <a:t>noticeable</a:t>
            </a:r>
            <a:r>
              <a:rPr lang="en-US" altLang="zh-CN" sz="1600" dirty="0" smtClean="0">
                <a:latin typeface="Helvetica" panose="020B0604020202030204" pitchFamily="34" charset="0"/>
              </a:rPr>
              <a:t> in </a:t>
            </a:r>
            <a:r>
              <a:rPr lang="en-US" altLang="zh-CN" sz="1600" b="1" dirty="0" smtClean="0">
                <a:latin typeface="Helvetica" panose="020B0604020202030204" pitchFamily="34" charset="0"/>
              </a:rPr>
              <a:t>textured</a:t>
            </a:r>
            <a:r>
              <a:rPr lang="en-US" altLang="zh-CN" sz="1600" dirty="0" smtClean="0">
                <a:latin typeface="Helvetica" panose="020B0604020202030204" pitchFamily="34" charset="0"/>
              </a:rPr>
              <a:t> regions</a:t>
            </a:r>
            <a:endParaRPr lang="zh-CN" altLang="en-US" sz="1600" b="1" dirty="0">
              <a:latin typeface="Helvetica" panose="020B0604020202030204" pitchFamily="34" charset="0"/>
            </a:endParaRPr>
          </a:p>
        </p:txBody>
      </p:sp>
      <p:cxnSp>
        <p:nvCxnSpPr>
          <p:cNvPr id="31" name="直接箭头连接符 30"/>
          <p:cNvCxnSpPr/>
          <p:nvPr/>
        </p:nvCxnSpPr>
        <p:spPr>
          <a:xfrm flipH="1" flipV="1">
            <a:off x="10707649" y="5193304"/>
            <a:ext cx="331200" cy="439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p:cNvSpPr/>
              <p:nvPr/>
            </p:nvSpPr>
            <p:spPr>
              <a:xfrm>
                <a:off x="704664" y="3766385"/>
                <a:ext cx="4827219" cy="810735"/>
              </a:xfrm>
              <a:prstGeom prst="rect">
                <a:avLst/>
              </a:prstGeom>
              <a:ln w="12700">
                <a:solidFill>
                  <a:srgbClr val="377EB8"/>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Δ</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𝐿</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i</m:t>
                          </m:r>
                          <m:r>
                            <a:rPr lang="en-US" altLang="zh-CN">
                              <a:latin typeface="Cambria Math" panose="02040503050406030204" pitchFamily="18" charset="0"/>
                            </a:rPr>
                            <m:t>,</m:t>
                          </m:r>
                          <m:r>
                            <m:rPr>
                              <m:sty m:val="p"/>
                            </m:rPr>
                            <a:rPr lang="en-US" altLang="zh-CN">
                              <a:latin typeface="Cambria Math" panose="02040503050406030204" pitchFamily="18" charset="0"/>
                            </a:rPr>
                            <m:t>j</m:t>
                          </m:r>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d>
                        <m:dPr>
                          <m:begChr m:val="["/>
                          <m:endChr m:val="]"/>
                          <m:ctrlPr>
                            <a:rPr lang="zh-CN" altLang="zh-CN" i="1">
                              <a:latin typeface="Cambria Math" panose="02040503050406030204" pitchFamily="18" charset="0"/>
                            </a:rPr>
                          </m:ctrlPr>
                        </m:dPr>
                        <m:e>
                          <m:r>
                            <a:rPr lang="en-US" altLang="zh-CN">
                              <a:latin typeface="Cambria Math" panose="02040503050406030204" pitchFamily="18" charset="0"/>
                            </a:rPr>
                            <m:t>1+</m:t>
                          </m:r>
                          <m:f>
                            <m:fPr>
                              <m:ctrlPr>
                                <a:rPr lang="zh-CN" altLang="zh-CN" i="1">
                                  <a:latin typeface="Cambria Math" panose="02040503050406030204" pitchFamily="18" charset="0"/>
                                </a:rPr>
                              </m:ctrlPr>
                            </m:fPr>
                            <m:num>
                              <m:r>
                                <a:rPr lang="en-US" altLang="zh-CN" i="1">
                                  <a:latin typeface="Cambria Math" panose="02040503050406030204" pitchFamily="18" charset="0"/>
                                </a:rPr>
                                <m:t>0.015</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i="1">
                                              <a:latin typeface="Cambria Math" panose="02040503050406030204" pitchFamily="18" charset="0"/>
                                            </a:rPr>
                                            <m:t>∗</m:t>
                                          </m:r>
                                        </m:sup>
                                      </m:sSup>
                                      <m:r>
                                        <a:rPr lang="en-US" altLang="zh-CN">
                                          <a:latin typeface="Cambria Math" panose="02040503050406030204" pitchFamily="18" charset="0"/>
                                        </a:rPr>
                                        <m:t>(</m:t>
                                      </m:r>
                                      <m:r>
                                        <m:rPr>
                                          <m:sty m:val="p"/>
                                        </m:rPr>
                                        <a:rPr lang="en-US" altLang="zh-CN">
                                          <a:latin typeface="Cambria Math" panose="02040503050406030204" pitchFamily="18" charset="0"/>
                                        </a:rPr>
                                        <m:t>i</m:t>
                                      </m:r>
                                      <m:r>
                                        <a:rPr lang="en-US" altLang="zh-CN">
                                          <a:latin typeface="Cambria Math" panose="02040503050406030204" pitchFamily="18" charset="0"/>
                                        </a:rPr>
                                        <m:t>,</m:t>
                                      </m:r>
                                      <m:r>
                                        <m:rPr>
                                          <m:sty m:val="p"/>
                                        </m:rPr>
                                        <a:rPr lang="en-US" altLang="zh-CN">
                                          <a:latin typeface="Cambria Math" panose="02040503050406030204" pitchFamily="18" charset="0"/>
                                        </a:rPr>
                                        <m:t>j</m:t>
                                      </m:r>
                                      <m:r>
                                        <a:rPr lang="en-US" altLang="zh-CN">
                                          <a:latin typeface="Cambria Math" panose="02040503050406030204" pitchFamily="18" charset="0"/>
                                        </a:rPr>
                                        <m:t>)</m:t>
                                      </m:r>
                                      <m:r>
                                        <a:rPr lang="en-US" altLang="zh-CN" i="1">
                                          <a:latin typeface="Cambria Math" panose="02040503050406030204" pitchFamily="18" charset="0"/>
                                        </a:rPr>
                                        <m:t>−50</m:t>
                                      </m:r>
                                    </m:e>
                                  </m:d>
                                </m:e>
                                <m:sup>
                                  <m:r>
                                    <a:rPr lang="en-US" altLang="zh-CN" i="1">
                                      <a:latin typeface="Cambria Math" panose="02040503050406030204" pitchFamily="18" charset="0"/>
                                    </a:rPr>
                                    <m:t>2</m:t>
                                  </m:r>
                                </m:sup>
                              </m:sSup>
                            </m:num>
                            <m:den>
                              <m:rad>
                                <m:radPr>
                                  <m:degHide m:val="on"/>
                                  <m:ctrlPr>
                                    <a:rPr lang="zh-CN" altLang="zh-CN" i="1">
                                      <a:latin typeface="Cambria Math" panose="02040503050406030204" pitchFamily="18" charset="0"/>
                                    </a:rPr>
                                  </m:ctrlPr>
                                </m:radPr>
                                <m:deg/>
                                <m:e>
                                  <m:r>
                                    <a:rPr lang="en-US" altLang="zh-CN" i="1">
                                      <a:latin typeface="Cambria Math" panose="02040503050406030204" pitchFamily="18" charset="0"/>
                                    </a:rPr>
                                    <m:t>20+</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i="1">
                                                  <a:latin typeface="Cambria Math" panose="02040503050406030204" pitchFamily="18" charset="0"/>
                                                </a:rPr>
                                                <m:t>∗</m:t>
                                              </m:r>
                                            </m:sup>
                                          </m:sSup>
                                          <m:r>
                                            <a:rPr lang="en-US" altLang="zh-CN">
                                              <a:latin typeface="Cambria Math" panose="02040503050406030204" pitchFamily="18" charset="0"/>
                                            </a:rPr>
                                            <m:t>(</m:t>
                                          </m:r>
                                          <m:r>
                                            <m:rPr>
                                              <m:sty m:val="p"/>
                                            </m:rPr>
                                            <a:rPr lang="en-US" altLang="zh-CN">
                                              <a:latin typeface="Cambria Math" panose="02040503050406030204" pitchFamily="18" charset="0"/>
                                            </a:rPr>
                                            <m:t>i</m:t>
                                          </m:r>
                                          <m:r>
                                            <a:rPr lang="en-US" altLang="zh-CN">
                                              <a:latin typeface="Cambria Math" panose="02040503050406030204" pitchFamily="18" charset="0"/>
                                            </a:rPr>
                                            <m:t>,</m:t>
                                          </m:r>
                                          <m:r>
                                            <m:rPr>
                                              <m:sty m:val="p"/>
                                            </m:rPr>
                                            <a:rPr lang="en-US" altLang="zh-CN">
                                              <a:latin typeface="Cambria Math" panose="02040503050406030204" pitchFamily="18" charset="0"/>
                                            </a:rPr>
                                            <m:t>j</m:t>
                                          </m:r>
                                          <m:r>
                                            <a:rPr lang="en-US" altLang="zh-CN">
                                              <a:latin typeface="Cambria Math" panose="02040503050406030204" pitchFamily="18" charset="0"/>
                                            </a:rPr>
                                            <m:t>)</m:t>
                                          </m:r>
                                          <m:r>
                                            <a:rPr lang="en-US" altLang="zh-CN" i="1">
                                              <a:latin typeface="Cambria Math" panose="02040503050406030204" pitchFamily="18" charset="0"/>
                                            </a:rPr>
                                            <m:t>−50</m:t>
                                          </m:r>
                                        </m:e>
                                      </m:d>
                                    </m:e>
                                    <m:sup>
                                      <m:r>
                                        <a:rPr lang="en-US" altLang="zh-CN" i="1">
                                          <a:latin typeface="Cambria Math" panose="02040503050406030204" pitchFamily="18" charset="0"/>
                                        </a:rPr>
                                        <m:t>2</m:t>
                                      </m:r>
                                    </m:sup>
                                  </m:sSup>
                                </m:e>
                              </m:rad>
                            </m:den>
                          </m:f>
                        </m:e>
                      </m:d>
                      <m:r>
                        <m:rPr>
                          <m:sty m:val="p"/>
                        </m:rPr>
                        <a:rPr lang="en-US" altLang="zh-CN">
                          <a:latin typeface="Cambria Math" panose="02040503050406030204" pitchFamily="18" charset="0"/>
                        </a:rPr>
                        <m:t>Δ</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00</m:t>
                          </m:r>
                        </m:sub>
                      </m:sSub>
                    </m:oMath>
                  </m:oMathPara>
                </a14:m>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704664" y="3766385"/>
                <a:ext cx="4827219" cy="810735"/>
              </a:xfrm>
              <a:prstGeom prst="rect">
                <a:avLst/>
              </a:prstGeom>
              <a:blipFill>
                <a:blip r:embed="rId5"/>
                <a:stretch>
                  <a:fillRect/>
                </a:stretch>
              </a:blipFill>
              <a:ln w="12700">
                <a:solidFill>
                  <a:srgbClr val="377EB8"/>
                </a:solidFill>
              </a:ln>
            </p:spPr>
            <p:txBody>
              <a:bodyPr/>
              <a:lstStyle/>
              <a:p>
                <a:r>
                  <a:rPr lang="en-US">
                    <a:noFill/>
                  </a:rPr>
                  <a:t> </a:t>
                </a:r>
              </a:p>
            </p:txBody>
          </p:sp>
        </mc:Fallback>
      </mc:AlternateContent>
      <p:sp>
        <p:nvSpPr>
          <p:cNvPr id="56" name="文本框 55"/>
          <p:cNvSpPr txBox="1"/>
          <p:nvPr/>
        </p:nvSpPr>
        <p:spPr>
          <a:xfrm>
            <a:off x="172995" y="4858379"/>
            <a:ext cx="3255264" cy="338554"/>
          </a:xfrm>
          <a:prstGeom prst="rect">
            <a:avLst/>
          </a:prstGeom>
          <a:noFill/>
        </p:spPr>
        <p:txBody>
          <a:bodyPr wrap="square" rtlCol="0">
            <a:spAutoFit/>
          </a:bodyPr>
          <a:lstStyle/>
          <a:p>
            <a:pPr algn="ctr"/>
            <a:r>
              <a:rPr lang="en-US" altLang="zh-CN" sz="1600" dirty="0" smtClean="0">
                <a:latin typeface="Helvetica" panose="020B0604020202030204" pitchFamily="34" charset="0"/>
              </a:rPr>
              <a:t>Desired lightness changes</a:t>
            </a:r>
            <a:endParaRPr lang="zh-CN" altLang="en-US" sz="1600" b="1" dirty="0">
              <a:latin typeface="Helvetica" panose="020B0604020202030204" pitchFamily="34" charset="0"/>
            </a:endParaRPr>
          </a:p>
        </p:txBody>
      </p:sp>
      <p:sp>
        <p:nvSpPr>
          <p:cNvPr id="57" name="文本框 56"/>
          <p:cNvSpPr txBox="1"/>
          <p:nvPr/>
        </p:nvSpPr>
        <p:spPr>
          <a:xfrm>
            <a:off x="3191254" y="4858379"/>
            <a:ext cx="3034344" cy="338554"/>
          </a:xfrm>
          <a:prstGeom prst="rect">
            <a:avLst/>
          </a:prstGeom>
          <a:noFill/>
        </p:spPr>
        <p:txBody>
          <a:bodyPr wrap="square" rtlCol="0">
            <a:spAutoFit/>
          </a:bodyPr>
          <a:lstStyle/>
          <a:p>
            <a:pPr algn="ctr"/>
            <a:r>
              <a:rPr lang="en-US" altLang="zh-CN" sz="1600" dirty="0" smtClean="0">
                <a:latin typeface="Helvetica" panose="020B0604020202030204" pitchFamily="34" charset="0"/>
              </a:rPr>
              <a:t>Expected color difference</a:t>
            </a:r>
            <a:endParaRPr lang="zh-CN" altLang="en-US" sz="1600" b="1" dirty="0">
              <a:latin typeface="Helvetica" panose="020B0604020202030204" pitchFamily="34" charset="0"/>
            </a:endParaRPr>
          </a:p>
        </p:txBody>
      </p:sp>
      <p:cxnSp>
        <p:nvCxnSpPr>
          <p:cNvPr id="59" name="直接箭头连接符 58"/>
          <p:cNvCxnSpPr/>
          <p:nvPr/>
        </p:nvCxnSpPr>
        <p:spPr>
          <a:xfrm flipH="1" flipV="1">
            <a:off x="1262009" y="4459764"/>
            <a:ext cx="45000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4683724" y="4454015"/>
            <a:ext cx="448721" cy="458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矩形 65"/>
              <p:cNvSpPr/>
              <p:nvPr/>
            </p:nvSpPr>
            <p:spPr>
              <a:xfrm>
                <a:off x="6153545" y="3987086"/>
                <a:ext cx="2601225" cy="369332"/>
              </a:xfrm>
              <a:prstGeom prst="rect">
                <a:avLst/>
              </a:prstGeom>
              <a:ln w="12700">
                <a:solidFill>
                  <a:srgbClr val="4DAF4A"/>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Texture</m:t>
                      </m:r>
                      <m:r>
                        <a:rPr lang="en-US" altLang="zh-CN" b="0" i="0" smtClean="0">
                          <a:latin typeface="Cambria Math" panose="02040503050406030204" pitchFamily="18" charset="0"/>
                        </a:rPr>
                        <m:t>_</m:t>
                      </m:r>
                      <m:r>
                        <m:rPr>
                          <m:sty m:val="p"/>
                        </m:rPr>
                        <a:rPr lang="en-US" altLang="zh-CN" b="0" i="0" smtClean="0">
                          <a:latin typeface="Cambria Math" panose="02040503050406030204" pitchFamily="18" charset="0"/>
                        </a:rPr>
                        <m:t>complexity</m:t>
                      </m:r>
                      <m:d>
                        <m:dPr>
                          <m:ctrlPr>
                            <a:rPr lang="zh-CN" altLang="en-US" i="1">
                              <a:latin typeface="Cambria Math" panose="02040503050406030204" pitchFamily="18" charset="0"/>
                            </a:rPr>
                          </m:ctrlPr>
                        </m:dPr>
                        <m:e>
                          <m:r>
                            <m:rPr>
                              <m:sty m:val="p"/>
                            </m:rPr>
                            <a:rPr lang="en-US" altLang="zh-CN">
                              <a:latin typeface="Cambria Math" panose="02040503050406030204" pitchFamily="18" charset="0"/>
                            </a:rPr>
                            <m:t>i</m:t>
                          </m:r>
                          <m:r>
                            <a:rPr lang="en-US" altLang="zh-CN">
                              <a:latin typeface="Cambria Math" panose="02040503050406030204" pitchFamily="18" charset="0"/>
                            </a:rPr>
                            <m:t>,</m:t>
                          </m:r>
                          <m:r>
                            <m:rPr>
                              <m:sty m:val="p"/>
                            </m:rPr>
                            <a:rPr lang="en-US" altLang="zh-CN">
                              <a:latin typeface="Cambria Math" panose="02040503050406030204" pitchFamily="18" charset="0"/>
                            </a:rPr>
                            <m:t>j</m:t>
                          </m:r>
                        </m:e>
                      </m:d>
                    </m:oMath>
                  </m:oMathPara>
                </a14:m>
                <a:endParaRPr lang="en-US" dirty="0"/>
              </a:p>
            </p:txBody>
          </p:sp>
        </mc:Choice>
        <mc:Fallback xmlns="">
          <p:sp>
            <p:nvSpPr>
              <p:cNvPr id="66" name="矩形 65"/>
              <p:cNvSpPr>
                <a:spLocks noRot="1" noChangeAspect="1" noMove="1" noResize="1" noEditPoints="1" noAdjustHandles="1" noChangeArrowheads="1" noChangeShapeType="1" noTextEdit="1"/>
              </p:cNvSpPr>
              <p:nvPr/>
            </p:nvSpPr>
            <p:spPr>
              <a:xfrm>
                <a:off x="6153545" y="3987086"/>
                <a:ext cx="2601225" cy="369332"/>
              </a:xfrm>
              <a:prstGeom prst="rect">
                <a:avLst/>
              </a:prstGeom>
              <a:blipFill>
                <a:blip r:embed="rId6"/>
                <a:stretch>
                  <a:fillRect b="-11111"/>
                </a:stretch>
              </a:blipFill>
              <a:ln w="12700">
                <a:solidFill>
                  <a:srgbClr val="4DAF4A"/>
                </a:solidFill>
              </a:ln>
            </p:spPr>
            <p:txBody>
              <a:bodyPr/>
              <a:lstStyle/>
              <a:p>
                <a:r>
                  <a:rPr lang="en-US">
                    <a:noFill/>
                  </a:rPr>
                  <a:t> </a:t>
                </a:r>
              </a:p>
            </p:txBody>
          </p:sp>
        </mc:Fallback>
      </mc:AlternateContent>
      <p:sp>
        <p:nvSpPr>
          <p:cNvPr id="70" name="左大括号 69"/>
          <p:cNvSpPr/>
          <p:nvPr/>
        </p:nvSpPr>
        <p:spPr>
          <a:xfrm rot="16200000">
            <a:off x="5304879" y="3036061"/>
            <a:ext cx="467720" cy="4782207"/>
          </a:xfrm>
          <a:prstGeom prst="leftBrace">
            <a:avLst>
              <a:gd name="adj1" fmla="val 8333"/>
              <a:gd name="adj2" fmla="val 51764"/>
            </a:avLst>
          </a:prstGeom>
          <a:ln w="57150">
            <a:solidFill>
              <a:srgbClr val="377E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矩形 70"/>
          <p:cNvSpPr/>
          <p:nvPr/>
        </p:nvSpPr>
        <p:spPr>
          <a:xfrm>
            <a:off x="5563478" y="5890811"/>
            <a:ext cx="103238" cy="103238"/>
          </a:xfrm>
          <a:prstGeom prst="rect">
            <a:avLst/>
          </a:prstGeom>
          <a:noFill/>
          <a:ln>
            <a:solidFill>
              <a:srgbClr val="FFF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矩形 71"/>
              <p:cNvSpPr/>
              <p:nvPr/>
            </p:nvSpPr>
            <p:spPr>
              <a:xfrm>
                <a:off x="161151" y="5851971"/>
                <a:ext cx="4115881" cy="640175"/>
              </a:xfrm>
              <a:prstGeom prst="rect">
                <a:avLst/>
              </a:prstGeom>
              <a:ln w="12700">
                <a:solidFill>
                  <a:srgbClr val="C00000"/>
                </a:solidFill>
              </a:ln>
            </p:spPr>
            <p:txBody>
              <a:bodyPr wrap="square">
                <a:spAutoFit/>
              </a:bodyPr>
              <a:lstStyle/>
              <a:p>
                <a:r>
                  <a:rPr lang="en-US" altLang="zh-CN" dirty="0" smtClean="0"/>
                  <a:t>Final lightness change:  </a:t>
                </a:r>
                <a14:m>
                  <m:oMath xmlns:m="http://schemas.openxmlformats.org/officeDocument/2006/math">
                    <m:r>
                      <m:rPr>
                        <m:sty m:val="p"/>
                      </m:rPr>
                      <a:rPr lang="en-US" altLang="zh-CN" smtClean="0">
                        <a:latin typeface="Cambria Math" panose="02040503050406030204" pitchFamily="18" charset="0"/>
                      </a:rPr>
                      <m:t>Δ</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𝐿</m:t>
                        </m:r>
                      </m:e>
                      <m:sub>
                        <m:r>
                          <a:rPr lang="en-US" altLang="zh-CN" i="1">
                            <a:latin typeface="Cambria Math" panose="02040503050406030204" pitchFamily="18" charset="0"/>
                          </a:rPr>
                          <m:t>2</m:t>
                        </m:r>
                      </m:sub>
                      <m:sup>
                        <m:r>
                          <a:rPr lang="en-US" altLang="zh-CN" i="1">
                            <a:latin typeface="Cambria Math" panose="02040503050406030204" pitchFamily="18" charset="0"/>
                          </a:rPr>
                          <m:t>∗</m:t>
                        </m:r>
                      </m:sup>
                    </m:sSubSup>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i</m:t>
                        </m:r>
                        <m:r>
                          <a:rPr lang="en-US" altLang="zh-CN">
                            <a:latin typeface="Cambria Math" panose="02040503050406030204" pitchFamily="18" charset="0"/>
                          </a:rPr>
                          <m:t>,</m:t>
                        </m:r>
                        <m:r>
                          <m:rPr>
                            <m:sty m:val="p"/>
                          </m:rPr>
                          <a:rPr lang="en-US" altLang="zh-CN">
                            <a:latin typeface="Cambria Math" panose="02040503050406030204" pitchFamily="18" charset="0"/>
                          </a:rPr>
                          <m:t>j</m:t>
                        </m:r>
                      </m:e>
                    </m:d>
                    <m:r>
                      <a:rPr lang="en-US" altLang="zh-CN">
                        <a:latin typeface="Cambria Math" panose="02040503050406030204" pitchFamily="18" charset="0"/>
                      </a:rPr>
                      <m:t>=</m:t>
                    </m:r>
                    <m:r>
                      <m:rPr>
                        <m:sty m:val="p"/>
                      </m:rPr>
                      <a:rPr lang="en-US" altLang="zh-CN">
                        <a:latin typeface="Cambria Math" panose="02040503050406030204" pitchFamily="18" charset="0"/>
                      </a:rPr>
                      <m:t>Δ</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𝐿</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i</m:t>
                        </m:r>
                        <m:r>
                          <a:rPr lang="en-US" altLang="zh-CN">
                            <a:latin typeface="Cambria Math" panose="02040503050406030204" pitchFamily="18" charset="0"/>
                          </a:rPr>
                          <m:t>,</m:t>
                        </m:r>
                        <m:r>
                          <m:rPr>
                            <m:sty m:val="p"/>
                          </m:rPr>
                          <a:rPr lang="en-US" altLang="zh-CN">
                            <a:latin typeface="Cambria Math" panose="02040503050406030204" pitchFamily="18" charset="0"/>
                          </a:rPr>
                          <m:t>j</m:t>
                        </m:r>
                      </m:e>
                    </m:d>
                    <m:r>
                      <a:rPr lang="en-US" altLang="zh-CN" i="1">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m:rPr>
                        <m:sty m:val="p"/>
                      </m:rPr>
                      <a:rPr lang="en-US" altLang="zh-CN">
                        <a:latin typeface="Cambria Math" panose="02040503050406030204" pitchFamily="18" charset="0"/>
                      </a:rPr>
                      <m:t>Texture</m:t>
                    </m:r>
                    <m:r>
                      <a:rPr lang="en-US" altLang="zh-CN">
                        <a:latin typeface="Cambria Math" panose="02040503050406030204" pitchFamily="18" charset="0"/>
                      </a:rPr>
                      <m:t>_</m:t>
                    </m:r>
                    <m:r>
                      <m:rPr>
                        <m:sty m:val="p"/>
                      </m:rPr>
                      <a:rPr lang="en-US" altLang="zh-CN">
                        <a:latin typeface="Cambria Math" panose="02040503050406030204" pitchFamily="18" charset="0"/>
                      </a:rPr>
                      <m:t>complexity</m:t>
                    </m:r>
                    <m:d>
                      <m:dPr>
                        <m:ctrlPr>
                          <a:rPr lang="zh-CN" altLang="en-US" i="1">
                            <a:latin typeface="Cambria Math" panose="02040503050406030204" pitchFamily="18" charset="0"/>
                          </a:rPr>
                        </m:ctrlPr>
                      </m:dPr>
                      <m:e>
                        <m:r>
                          <m:rPr>
                            <m:sty m:val="p"/>
                          </m:rPr>
                          <a:rPr lang="en-US" altLang="zh-CN">
                            <a:latin typeface="Cambria Math" panose="02040503050406030204" pitchFamily="18" charset="0"/>
                          </a:rPr>
                          <m:t>i</m:t>
                        </m:r>
                        <m:r>
                          <a:rPr lang="en-US" altLang="zh-CN">
                            <a:latin typeface="Cambria Math" panose="02040503050406030204" pitchFamily="18" charset="0"/>
                          </a:rPr>
                          <m:t>,</m:t>
                        </m:r>
                        <m:r>
                          <m:rPr>
                            <m:sty m:val="p"/>
                          </m:rPr>
                          <a:rPr lang="en-US" altLang="zh-CN">
                            <a:latin typeface="Cambria Math" panose="02040503050406030204" pitchFamily="18" charset="0"/>
                          </a:rPr>
                          <m:t>j</m:t>
                        </m:r>
                      </m:e>
                    </m:d>
                    <m:r>
                      <a:rPr lang="en-US" altLang="zh-CN" b="0" i="1" smtClean="0">
                        <a:latin typeface="Cambria Math" panose="02040503050406030204" pitchFamily="18" charset="0"/>
                      </a:rPr>
                      <m:t>)</m:t>
                    </m:r>
                  </m:oMath>
                </a14:m>
                <a:endParaRPr lang="en-US" dirty="0"/>
              </a:p>
            </p:txBody>
          </p:sp>
        </mc:Choice>
        <mc:Fallback xmlns="">
          <p:sp>
            <p:nvSpPr>
              <p:cNvPr id="72" name="矩形 71"/>
              <p:cNvSpPr>
                <a:spLocks noRot="1" noChangeAspect="1" noMove="1" noResize="1" noEditPoints="1" noAdjustHandles="1" noChangeArrowheads="1" noChangeShapeType="1" noTextEdit="1"/>
              </p:cNvSpPr>
              <p:nvPr/>
            </p:nvSpPr>
            <p:spPr>
              <a:xfrm>
                <a:off x="161151" y="5851971"/>
                <a:ext cx="4115881" cy="640175"/>
              </a:xfrm>
              <a:prstGeom prst="rect">
                <a:avLst/>
              </a:prstGeom>
              <a:blipFill>
                <a:blip r:embed="rId7"/>
                <a:stretch>
                  <a:fillRect l="-1032" t="-4673" b="-6542"/>
                </a:stretch>
              </a:blipFill>
              <a:ln w="12700">
                <a:solidFill>
                  <a:srgbClr val="C00000"/>
                </a:solidFill>
              </a:ln>
            </p:spPr>
            <p:txBody>
              <a:bodyPr/>
              <a:lstStyle/>
              <a:p>
                <a:r>
                  <a:rPr lang="en-US">
                    <a:noFill/>
                  </a:rPr>
                  <a:t> </a:t>
                </a:r>
              </a:p>
            </p:txBody>
          </p:sp>
        </mc:Fallback>
      </mc:AlternateContent>
      <p:cxnSp>
        <p:nvCxnSpPr>
          <p:cNvPr id="73" name="直接箭头连接符 72"/>
          <p:cNvCxnSpPr>
            <a:endCxn id="72" idx="3"/>
          </p:cNvCxnSpPr>
          <p:nvPr/>
        </p:nvCxnSpPr>
        <p:spPr>
          <a:xfrm flipH="1">
            <a:off x="4277032" y="5949950"/>
            <a:ext cx="1286446" cy="2221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85514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2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192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down)">
                                      <p:cBhvr>
                                        <p:cTn id="25" dur="500"/>
                                        <p:tgtEl>
                                          <p:spTgt spid="59"/>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down)">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lt">
                                    <p:tmPct val="2000"/>
                                  </p:iterate>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500"/>
                                        <p:tgtEl>
                                          <p:spTgt spid="6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wipe(up)">
                                      <p:cBhvr>
                                        <p:cTn id="65" dur="500"/>
                                        <p:tgtEl>
                                          <p:spTgt spid="70"/>
                                        </p:tgtEl>
                                      </p:cBhvr>
                                    </p:animEffect>
                                  </p:childTnLst>
                                </p:cTn>
                              </p:par>
                              <p:par>
                                <p:cTn id="66" presetID="10" presetClass="entr" presetSubtype="0" fill="hold" nodeType="withEffect">
                                  <p:stCondLst>
                                    <p:cond delay="50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fade">
                                      <p:cBhvr>
                                        <p:cTn id="72" dur="500"/>
                                        <p:tgtEl>
                                          <p:spTgt spid="71"/>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28" grpId="0"/>
      <p:bldP spid="30" grpId="0"/>
      <p:bldP spid="55" grpId="0" animBg="1"/>
      <p:bldP spid="56" grpId="0"/>
      <p:bldP spid="57" grpId="0"/>
      <p:bldP spid="66" grpId="0" animBg="1"/>
      <p:bldP spid="70" grpId="0" animBg="1"/>
      <p:bldP spid="71" grpId="0" animBg="1"/>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Helvetica" charset="0"/>
                <a:cs typeface="Times New Roman" pitchFamily="18" charset="0"/>
              </a:rPr>
              <a:t>Achieving Reliable High Throughput</a:t>
            </a:r>
            <a:endParaRPr lang="zh-CN" altLang="en-US" dirty="0">
              <a:latin typeface="Helvetica" panose="020B0604020202030204" pitchFamily="34" charset="0"/>
            </a:endParaRPr>
          </a:p>
        </p:txBody>
      </p:sp>
      <p:sp>
        <p:nvSpPr>
          <p:cNvPr id="3" name="内容占位符 2"/>
          <p:cNvSpPr>
            <a:spLocks noGrp="1"/>
          </p:cNvSpPr>
          <p:nvPr>
            <p:ph idx="1"/>
          </p:nvPr>
        </p:nvSpPr>
        <p:spPr>
          <a:xfrm>
            <a:off x="838200" y="1653092"/>
            <a:ext cx="10515600" cy="5032375"/>
          </a:xfrm>
        </p:spPr>
        <p:txBody>
          <a:bodyPr>
            <a:normAutofit/>
          </a:bodyPr>
          <a:lstStyle/>
          <a:p>
            <a:pPr marL="0" indent="0">
              <a:buNone/>
            </a:pPr>
            <a:r>
              <a:rPr lang="en-US" altLang="zh-CN" dirty="0" smtClean="0">
                <a:latin typeface="+mn-ea"/>
              </a:rPr>
              <a:t>Challenges:</a:t>
            </a:r>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2213887" y="2355582"/>
            <a:ext cx="3181738" cy="1789919"/>
          </a:xfrm>
          <a:prstGeom prst="rect">
            <a:avLst/>
          </a:prstGeom>
        </p:spPr>
      </p:pic>
      <p:pic>
        <p:nvPicPr>
          <p:cNvPr id="8" name="图片 7"/>
          <p:cNvPicPr/>
          <p:nvPr/>
        </p:nvPicPr>
        <p:blipFill>
          <a:blip r:embed="rId4" cstate="print">
            <a:extLst>
              <a:ext uri="{28A0092B-C50C-407E-A947-70E740481C1C}">
                <a14:useLocalDpi xmlns:a14="http://schemas.microsoft.com/office/drawing/2010/main" val="0"/>
              </a:ext>
            </a:extLst>
          </a:blip>
          <a:stretch>
            <a:fillRect/>
          </a:stretch>
        </p:blipFill>
        <p:spPr>
          <a:xfrm>
            <a:off x="5999444" y="2355582"/>
            <a:ext cx="3181738" cy="1789919"/>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1915" y="4787758"/>
            <a:ext cx="3413690" cy="1650532"/>
          </a:xfrm>
          <a:prstGeom prst="rect">
            <a:avLst/>
          </a:prstGeom>
        </p:spPr>
      </p:pic>
      <p:sp>
        <p:nvSpPr>
          <p:cNvPr id="10" name="文本框 9"/>
          <p:cNvSpPr txBox="1"/>
          <p:nvPr/>
        </p:nvSpPr>
        <p:spPr>
          <a:xfrm>
            <a:off x="2027953" y="4145501"/>
            <a:ext cx="3553605" cy="369332"/>
          </a:xfrm>
          <a:prstGeom prst="rect">
            <a:avLst/>
          </a:prstGeom>
          <a:noFill/>
        </p:spPr>
        <p:txBody>
          <a:bodyPr wrap="square" rtlCol="0">
            <a:spAutoFit/>
          </a:bodyPr>
          <a:lstStyle/>
          <a:p>
            <a:pPr algn="ctr"/>
            <a:r>
              <a:rPr lang="en-US" altLang="zh-CN" dirty="0" smtClean="0">
                <a:latin typeface="Helvetica" panose="020B0604020202030204" pitchFamily="34" charset="0"/>
              </a:rPr>
              <a:t>Projection distortion</a:t>
            </a:r>
            <a:endParaRPr lang="zh-CN" altLang="en-US" dirty="0">
              <a:latin typeface="Helvetica" panose="020B0604020202030204" pitchFamily="34" charset="0"/>
            </a:endParaRPr>
          </a:p>
        </p:txBody>
      </p:sp>
      <p:sp>
        <p:nvSpPr>
          <p:cNvPr id="11" name="文本框 10"/>
          <p:cNvSpPr txBox="1"/>
          <p:nvPr/>
        </p:nvSpPr>
        <p:spPr>
          <a:xfrm>
            <a:off x="5813510" y="4145501"/>
            <a:ext cx="3553605" cy="369332"/>
          </a:xfrm>
          <a:prstGeom prst="rect">
            <a:avLst/>
          </a:prstGeom>
          <a:noFill/>
        </p:spPr>
        <p:txBody>
          <a:bodyPr wrap="square" rtlCol="0">
            <a:spAutoFit/>
          </a:bodyPr>
          <a:lstStyle/>
          <a:p>
            <a:pPr algn="ctr"/>
            <a:r>
              <a:rPr lang="en-US" altLang="zh-CN" dirty="0" smtClean="0">
                <a:latin typeface="Helvetica" panose="020B0604020202030204" pitchFamily="34" charset="0"/>
              </a:rPr>
              <a:t>Moiré pattern</a:t>
            </a:r>
            <a:endParaRPr lang="zh-CN" altLang="en-US" dirty="0">
              <a:latin typeface="Helvetica" panose="020B0604020202030204" pitchFamily="34" charset="0"/>
            </a:endParaRPr>
          </a:p>
        </p:txBody>
      </p:sp>
      <p:sp>
        <p:nvSpPr>
          <p:cNvPr id="12" name="文本框 11"/>
          <p:cNvSpPr txBox="1"/>
          <p:nvPr/>
        </p:nvSpPr>
        <p:spPr>
          <a:xfrm>
            <a:off x="3571449" y="6439933"/>
            <a:ext cx="4134622" cy="369332"/>
          </a:xfrm>
          <a:prstGeom prst="rect">
            <a:avLst/>
          </a:prstGeom>
          <a:noFill/>
        </p:spPr>
        <p:txBody>
          <a:bodyPr wrap="square" rtlCol="0">
            <a:spAutoFit/>
          </a:bodyPr>
          <a:lstStyle/>
          <a:p>
            <a:pPr algn="ctr"/>
            <a:r>
              <a:rPr lang="en-US" altLang="zh-CN" dirty="0" smtClean="0">
                <a:latin typeface="Helvetica" panose="020B0604020202030204" pitchFamily="34" charset="0"/>
              </a:rPr>
              <a:t>Rolling shutter effect</a:t>
            </a:r>
            <a:endParaRPr lang="zh-CN" altLang="en-US" dirty="0">
              <a:latin typeface="Helvetica" panose="020B0604020202030204" pitchFamily="34" charset="0"/>
            </a:endParaRPr>
          </a:p>
        </p:txBody>
      </p:sp>
    </p:spTree>
    <p:extLst>
      <p:ext uri="{BB962C8B-B14F-4D97-AF65-F5344CB8AC3E}">
        <p14:creationId xmlns:p14="http://schemas.microsoft.com/office/powerpoint/2010/main" val="3088057611"/>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Helvetica" charset="0"/>
                <a:cs typeface="Times New Roman" pitchFamily="18" charset="0"/>
              </a:rPr>
              <a:t>Achieving </a:t>
            </a:r>
            <a:r>
              <a:rPr lang="en-US" altLang="zh-CN" dirty="0" smtClean="0">
                <a:latin typeface="Helvetica" charset="0"/>
                <a:cs typeface="Times New Roman" pitchFamily="18" charset="0"/>
              </a:rPr>
              <a:t>Reliable High Throughput</a:t>
            </a:r>
            <a:endParaRPr lang="zh-CN" altLang="en-US" dirty="0">
              <a:latin typeface="Helvetica" panose="020B060402020203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353" y="2462736"/>
            <a:ext cx="4799235" cy="3779648"/>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8065" y="3171421"/>
            <a:ext cx="5463643" cy="2990403"/>
          </a:xfrm>
          <a:prstGeom prst="rect">
            <a:avLst/>
          </a:prstGeom>
        </p:spPr>
      </p:pic>
      <p:sp>
        <p:nvSpPr>
          <p:cNvPr id="7" name="矩形 6"/>
          <p:cNvSpPr/>
          <p:nvPr/>
        </p:nvSpPr>
        <p:spPr>
          <a:xfrm>
            <a:off x="6408064" y="1395413"/>
            <a:ext cx="5816069" cy="1569660"/>
          </a:xfrm>
          <a:prstGeom prst="rect">
            <a:avLst/>
          </a:prstGeom>
        </p:spPr>
        <p:txBody>
          <a:bodyPr wrap="square">
            <a:spAutoFit/>
          </a:bodyPr>
          <a:lstStyle/>
          <a:p>
            <a:pPr marL="342900" indent="-342900">
              <a:buFont typeface="Wingdings" panose="05000000000000000000" pitchFamily="2" charset="2"/>
              <a:buChar char="à"/>
            </a:pPr>
            <a:r>
              <a:rPr lang="en-US" sz="2400" b="1" dirty="0" smtClean="0">
                <a:solidFill>
                  <a:srgbClr val="377EB8"/>
                </a:solidFill>
              </a:rPr>
              <a:t>Error </a:t>
            </a:r>
            <a:r>
              <a:rPr lang="en-US" sz="2400" b="1" dirty="0">
                <a:solidFill>
                  <a:srgbClr val="377EB8"/>
                </a:solidFill>
              </a:rPr>
              <a:t>correction code </a:t>
            </a:r>
            <a:r>
              <a:rPr lang="en-US" sz="2400" b="1" dirty="0" smtClean="0">
                <a:solidFill>
                  <a:srgbClr val="377EB8"/>
                </a:solidFill>
              </a:rPr>
              <a:t>scheme: Reed-Solomon </a:t>
            </a:r>
            <a:r>
              <a:rPr lang="en-US" sz="2400" b="1" dirty="0">
                <a:solidFill>
                  <a:srgbClr val="377EB8"/>
                </a:solidFill>
              </a:rPr>
              <a:t>code </a:t>
            </a:r>
            <a:r>
              <a:rPr lang="en-US" sz="2400" b="1" dirty="0" smtClean="0">
                <a:solidFill>
                  <a:srgbClr val="377EB8"/>
                </a:solidFill>
              </a:rPr>
              <a:t>+ convolutional code</a:t>
            </a:r>
            <a:r>
              <a:rPr lang="en-US" sz="2400" b="1" dirty="0">
                <a:solidFill>
                  <a:srgbClr val="377EB8"/>
                </a:solidFill>
              </a:rPr>
              <a:t> </a:t>
            </a:r>
            <a:endParaRPr lang="en-US" sz="2400" b="1" dirty="0" smtClean="0">
              <a:solidFill>
                <a:srgbClr val="377EB8"/>
              </a:solidFill>
            </a:endParaRPr>
          </a:p>
          <a:p>
            <a:pPr marL="342900" indent="-342900">
              <a:buFont typeface="Wingdings" panose="05000000000000000000" pitchFamily="2" charset="2"/>
              <a:buChar char="à"/>
            </a:pPr>
            <a:r>
              <a:rPr lang="en-US" sz="2400" b="1" dirty="0" smtClean="0">
                <a:solidFill>
                  <a:srgbClr val="377EB8"/>
                </a:solidFill>
              </a:rPr>
              <a:t>Interleaving to deal </a:t>
            </a:r>
            <a:r>
              <a:rPr lang="en-US" sz="2400" b="1" dirty="0">
                <a:solidFill>
                  <a:srgbClr val="377EB8"/>
                </a:solidFill>
              </a:rPr>
              <a:t>with burst errors </a:t>
            </a:r>
            <a:endParaRPr lang="en-US" sz="2400" b="1" dirty="0" smtClean="0">
              <a:solidFill>
                <a:srgbClr val="377EB8"/>
              </a:solidFill>
            </a:endParaRPr>
          </a:p>
          <a:p>
            <a:pPr marL="342900" indent="-342900">
              <a:buFont typeface="Wingdings" panose="05000000000000000000" pitchFamily="2" charset="2"/>
              <a:buChar char="à"/>
            </a:pPr>
            <a:r>
              <a:rPr lang="en-US" sz="2400" b="1" dirty="0" smtClean="0">
                <a:solidFill>
                  <a:srgbClr val="377EB8"/>
                </a:solidFill>
              </a:rPr>
              <a:t>Eliminate various </a:t>
            </a:r>
            <a:r>
              <a:rPr lang="en-US" sz="2400" b="1" dirty="0">
                <a:solidFill>
                  <a:srgbClr val="377EB8"/>
                </a:solidFill>
              </a:rPr>
              <a:t>channel </a:t>
            </a:r>
            <a:r>
              <a:rPr lang="en-US" sz="2400" b="1" dirty="0" smtClean="0">
                <a:solidFill>
                  <a:srgbClr val="377EB8"/>
                </a:solidFill>
              </a:rPr>
              <a:t>distortions</a:t>
            </a:r>
          </a:p>
        </p:txBody>
      </p:sp>
      <p:sp>
        <p:nvSpPr>
          <p:cNvPr id="8" name="矩形 7"/>
          <p:cNvSpPr/>
          <p:nvPr/>
        </p:nvSpPr>
        <p:spPr>
          <a:xfrm>
            <a:off x="629313" y="1471288"/>
            <a:ext cx="5303313" cy="830997"/>
          </a:xfrm>
          <a:prstGeom prst="rect">
            <a:avLst/>
          </a:prstGeom>
        </p:spPr>
        <p:txBody>
          <a:bodyPr wrap="square">
            <a:spAutoFit/>
          </a:bodyPr>
          <a:lstStyle/>
          <a:p>
            <a:pPr algn="ctr"/>
            <a:r>
              <a:rPr lang="en-US" sz="2400" b="1" dirty="0" smtClean="0">
                <a:solidFill>
                  <a:srgbClr val="4DAF4A"/>
                </a:solidFill>
              </a:rPr>
              <a:t>Full-frame embedding</a:t>
            </a:r>
          </a:p>
          <a:p>
            <a:pPr algn="ctr"/>
            <a:r>
              <a:rPr lang="en-US" sz="2400" b="1" dirty="0" smtClean="0">
                <a:solidFill>
                  <a:srgbClr val="4DAF4A"/>
                </a:solidFill>
              </a:rPr>
              <a:t>One cell encoding one bit</a:t>
            </a:r>
          </a:p>
        </p:txBody>
      </p:sp>
    </p:spTree>
    <p:extLst>
      <p:ext uri="{BB962C8B-B14F-4D97-AF65-F5344CB8AC3E}">
        <p14:creationId xmlns:p14="http://schemas.microsoft.com/office/powerpoint/2010/main" val="844829675"/>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3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lt">
                                    <p:tmPct val="3000"/>
                                  </p:iterate>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Helvetica" panose="020B0604020202030204" pitchFamily="34" charset="0"/>
              </a:rPr>
              <a:t>Evaluation</a:t>
            </a:r>
            <a:endParaRPr lang="zh-CN" altLang="en-US" dirty="0">
              <a:latin typeface="Helvetica" panose="020B0604020202030204" pitchFamily="34" charset="0"/>
            </a:endParaRPr>
          </a:p>
        </p:txBody>
      </p:sp>
      <p:sp>
        <p:nvSpPr>
          <p:cNvPr id="3" name="内容占位符 2"/>
          <p:cNvSpPr>
            <a:spLocks noGrp="1"/>
          </p:cNvSpPr>
          <p:nvPr>
            <p:ph idx="1"/>
          </p:nvPr>
        </p:nvSpPr>
        <p:spPr/>
        <p:txBody>
          <a:bodyPr/>
          <a:lstStyle/>
          <a:p>
            <a:r>
              <a:rPr lang="en-US" altLang="zh-CN" dirty="0" smtClean="0">
                <a:latin typeface="+mn-ea"/>
              </a:rPr>
              <a:t>User study: participants give scores for invisibility</a:t>
            </a:r>
          </a:p>
          <a:p>
            <a:r>
              <a:rPr lang="en-US" altLang="zh-CN" dirty="0" smtClean="0">
                <a:latin typeface="+mn-ea"/>
              </a:rPr>
              <a:t>Data transmission: measure raw throughput, data </a:t>
            </a:r>
            <a:r>
              <a:rPr lang="en-US" altLang="zh-CN" dirty="0" err="1" smtClean="0">
                <a:latin typeface="+mn-ea"/>
              </a:rPr>
              <a:t>goodput</a:t>
            </a:r>
            <a:r>
              <a:rPr lang="en-US" altLang="zh-CN" dirty="0" smtClean="0">
                <a:latin typeface="+mn-ea"/>
              </a:rPr>
              <a:t> and BER</a:t>
            </a:r>
            <a:endParaRPr lang="zh-CN" altLang="en-US" dirty="0">
              <a:latin typeface="+mn-ea"/>
            </a:endParaRPr>
          </a:p>
        </p:txBody>
      </p:sp>
      <p:pic>
        <p:nvPicPr>
          <p:cNvPr id="7" name="图片 6"/>
          <p:cNvPicPr>
            <a:picLocks noChangeAspect="1"/>
          </p:cNvPicPr>
          <p:nvPr/>
        </p:nvPicPr>
        <p:blipFill>
          <a:blip r:embed="rId3"/>
          <a:stretch>
            <a:fillRect/>
          </a:stretch>
        </p:blipFill>
        <p:spPr>
          <a:xfrm>
            <a:off x="838200" y="3439393"/>
            <a:ext cx="10515600" cy="2688854"/>
          </a:xfrm>
          <a:prstGeom prst="rect">
            <a:avLst/>
          </a:prstGeom>
        </p:spPr>
      </p:pic>
      <p:sp>
        <p:nvSpPr>
          <p:cNvPr id="8" name="文本框 7"/>
          <p:cNvSpPr txBox="1"/>
          <p:nvPr/>
        </p:nvSpPr>
        <p:spPr>
          <a:xfrm>
            <a:off x="838200" y="6128247"/>
            <a:ext cx="10515600" cy="400110"/>
          </a:xfrm>
          <a:prstGeom prst="rect">
            <a:avLst/>
          </a:prstGeom>
          <a:noFill/>
        </p:spPr>
        <p:txBody>
          <a:bodyPr wrap="square" rtlCol="0">
            <a:spAutoFit/>
          </a:bodyPr>
          <a:lstStyle/>
          <a:p>
            <a:pPr algn="ctr"/>
            <a:r>
              <a:rPr lang="en-US" altLang="zh-CN" sz="2000" dirty="0" smtClean="0">
                <a:latin typeface="Helvetica" panose="020B0604020202030204" pitchFamily="34" charset="0"/>
              </a:rPr>
              <a:t>Representative primary video clips and tags used in the experiments</a:t>
            </a:r>
            <a:endParaRPr lang="zh-CN" altLang="en-US" sz="2000" b="1" dirty="0">
              <a:latin typeface="Helvetica" panose="020B0604020202030204" pitchFamily="34" charset="0"/>
            </a:endParaRPr>
          </a:p>
        </p:txBody>
      </p:sp>
    </p:spTree>
    <p:extLst>
      <p:ext uri="{BB962C8B-B14F-4D97-AF65-F5344CB8AC3E}">
        <p14:creationId xmlns:p14="http://schemas.microsoft.com/office/powerpoint/2010/main" val="2788586188"/>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Helvetica" panose="020B0604020202020204" pitchFamily="34" charset="0"/>
                <a:cs typeface="Helvetica" panose="020B0604020202020204" pitchFamily="34" charset="0"/>
              </a:rPr>
              <a:t>Evaluation</a:t>
            </a:r>
            <a:endParaRPr lang="zh-CN" altLang="en-US" dirty="0">
              <a:latin typeface="Helvetica" panose="020B0604020202020204" pitchFamily="34" charset="0"/>
              <a:cs typeface="Helvetica" panose="020B0604020202020204" pitchFamily="34" charset="0"/>
            </a:endParaRPr>
          </a:p>
        </p:txBody>
      </p:sp>
      <p:sp>
        <p:nvSpPr>
          <p:cNvPr id="3" name="内容占位符 2"/>
          <p:cNvSpPr>
            <a:spLocks noGrp="1"/>
          </p:cNvSpPr>
          <p:nvPr>
            <p:ph idx="1"/>
          </p:nvPr>
        </p:nvSpPr>
        <p:spPr/>
        <p:txBody>
          <a:bodyPr/>
          <a:lstStyle/>
          <a:p>
            <a:pPr marL="0" indent="0">
              <a:buNone/>
            </a:pPr>
            <a:r>
              <a:rPr lang="en-US" altLang="zh-CN" dirty="0" smtClean="0">
                <a:latin typeface="+mn-ea"/>
                <a:cs typeface="Helvetica" panose="020B0604020202020204" pitchFamily="34" charset="0"/>
              </a:rPr>
              <a:t>Impact of video sources and color space</a:t>
            </a:r>
            <a:endParaRPr lang="zh-CN" altLang="en-US" dirty="0">
              <a:latin typeface="+mn-ea"/>
              <a:cs typeface="Helvetica" panose="020B060402020202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5203" y="2935644"/>
            <a:ext cx="5253488" cy="178946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060" y="2935644"/>
            <a:ext cx="5224664" cy="1779651"/>
          </a:xfrm>
          <a:prstGeom prst="rect">
            <a:avLst/>
          </a:prstGeom>
        </p:spPr>
      </p:pic>
      <p:sp>
        <p:nvSpPr>
          <p:cNvPr id="6" name="内容占位符 2"/>
          <p:cNvSpPr txBox="1">
            <a:spLocks/>
          </p:cNvSpPr>
          <p:nvPr/>
        </p:nvSpPr>
        <p:spPr>
          <a:xfrm>
            <a:off x="716060" y="4849447"/>
            <a:ext cx="5224664" cy="13275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en-US" altLang="zh-CN" sz="2400" dirty="0" smtClean="0">
                <a:latin typeface="+mn-ea"/>
                <a:cs typeface="Helvetica" panose="020B0604020202020204" pitchFamily="34" charset="0"/>
              </a:rPr>
              <a:t>Videos with </a:t>
            </a:r>
            <a:r>
              <a:rPr lang="en-US" altLang="zh-CN" sz="2400" dirty="0" smtClean="0">
                <a:solidFill>
                  <a:srgbClr val="C00000"/>
                </a:solidFill>
                <a:latin typeface="+mn-ea"/>
                <a:cs typeface="Helvetica" panose="020B0604020202020204" pitchFamily="34" charset="0"/>
              </a:rPr>
              <a:t>higher texture</a:t>
            </a:r>
            <a:r>
              <a:rPr lang="en-US" altLang="zh-CN" sz="2400" dirty="0" smtClean="0">
                <a:latin typeface="+mn-ea"/>
                <a:cs typeface="Helvetica" panose="020B0604020202020204" pitchFamily="34" charset="0"/>
              </a:rPr>
              <a:t> complexity usually achieve </a:t>
            </a:r>
            <a:r>
              <a:rPr lang="en-US" altLang="zh-CN" sz="2400" dirty="0" smtClean="0">
                <a:solidFill>
                  <a:srgbClr val="C00000"/>
                </a:solidFill>
                <a:latin typeface="+mn-ea"/>
                <a:cs typeface="Helvetica" panose="020B0604020202020204" pitchFamily="34" charset="0"/>
              </a:rPr>
              <a:t>better invisibility</a:t>
            </a:r>
            <a:r>
              <a:rPr lang="en-US" altLang="zh-CN" sz="2400" dirty="0" smtClean="0">
                <a:latin typeface="+mn-ea"/>
                <a:cs typeface="Helvetica" panose="020B0604020202020204" pitchFamily="34" charset="0"/>
              </a:rPr>
              <a:t>, but also </a:t>
            </a:r>
            <a:r>
              <a:rPr lang="en-US" altLang="zh-CN" sz="2400" dirty="0" smtClean="0">
                <a:solidFill>
                  <a:srgbClr val="C00000"/>
                </a:solidFill>
                <a:latin typeface="+mn-ea"/>
                <a:cs typeface="Helvetica" panose="020B0604020202020204" pitchFamily="34" charset="0"/>
              </a:rPr>
              <a:t>lower raw throughput</a:t>
            </a:r>
            <a:r>
              <a:rPr lang="en-US" altLang="zh-CN" sz="2400" dirty="0" smtClean="0">
                <a:latin typeface="+mn-ea"/>
                <a:cs typeface="Helvetica" panose="020B0604020202020204" pitchFamily="34" charset="0"/>
              </a:rPr>
              <a:t> (</a:t>
            </a:r>
            <a:r>
              <a:rPr lang="en-US" altLang="zh-CN" sz="2400" dirty="0" err="1" smtClean="0">
                <a:latin typeface="+mn-ea"/>
                <a:cs typeface="Helvetica" panose="020B0604020202020204" pitchFamily="34" charset="0"/>
              </a:rPr>
              <a:t>T_Raw</a:t>
            </a:r>
            <a:r>
              <a:rPr lang="en-US" altLang="zh-CN" sz="2400" dirty="0" smtClean="0">
                <a:latin typeface="+mn-ea"/>
                <a:cs typeface="Helvetica" panose="020B0604020202020204" pitchFamily="34" charset="0"/>
              </a:rPr>
              <a:t>) and data </a:t>
            </a:r>
            <a:r>
              <a:rPr lang="en-US" altLang="zh-CN" sz="2400" dirty="0" err="1" smtClean="0">
                <a:latin typeface="+mn-ea"/>
                <a:cs typeface="Helvetica" panose="020B0604020202020204" pitchFamily="34" charset="0"/>
              </a:rPr>
              <a:t>goodput</a:t>
            </a:r>
            <a:r>
              <a:rPr lang="en-US" altLang="zh-CN" sz="2400" dirty="0" smtClean="0">
                <a:latin typeface="+mn-ea"/>
                <a:cs typeface="Helvetica" panose="020B0604020202020204" pitchFamily="34" charset="0"/>
              </a:rPr>
              <a:t> (</a:t>
            </a:r>
            <a:r>
              <a:rPr lang="en-US" altLang="zh-CN" sz="2400" dirty="0" err="1" smtClean="0">
                <a:latin typeface="+mn-ea"/>
                <a:cs typeface="Helvetica" panose="020B0604020202020204" pitchFamily="34" charset="0"/>
              </a:rPr>
              <a:t>G_Data</a:t>
            </a:r>
            <a:r>
              <a:rPr lang="en-US" altLang="zh-CN" sz="2400" dirty="0" smtClean="0">
                <a:latin typeface="+mn-ea"/>
                <a:cs typeface="Helvetica" panose="020B0604020202020204" pitchFamily="34" charset="0"/>
              </a:rPr>
              <a:t>), and </a:t>
            </a:r>
            <a:r>
              <a:rPr lang="en-US" altLang="zh-CN" sz="2400" dirty="0" smtClean="0">
                <a:solidFill>
                  <a:srgbClr val="C00000"/>
                </a:solidFill>
                <a:latin typeface="+mn-ea"/>
                <a:cs typeface="Helvetica" panose="020B0604020202020204" pitchFamily="34" charset="0"/>
              </a:rPr>
              <a:t>higher BER</a:t>
            </a:r>
            <a:r>
              <a:rPr lang="en-US" altLang="zh-CN" sz="2400" dirty="0" smtClean="0">
                <a:latin typeface="+mn-ea"/>
                <a:cs typeface="Helvetica" panose="020B0604020202020204" pitchFamily="34" charset="0"/>
              </a:rPr>
              <a:t>.</a:t>
            </a:r>
            <a:endParaRPr lang="zh-CN" altLang="en-US" sz="2400" dirty="0">
              <a:latin typeface="+mn-ea"/>
              <a:cs typeface="Helvetica" panose="020B0604020202020204" pitchFamily="34" charset="0"/>
            </a:endParaRPr>
          </a:p>
        </p:txBody>
      </p:sp>
      <p:sp>
        <p:nvSpPr>
          <p:cNvPr id="7" name="内容占位符 2"/>
          <p:cNvSpPr txBox="1">
            <a:spLocks/>
          </p:cNvSpPr>
          <p:nvPr/>
        </p:nvSpPr>
        <p:spPr>
          <a:xfrm>
            <a:off x="6195203" y="4849448"/>
            <a:ext cx="5239077" cy="1749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en-US" altLang="zh-CN" sz="2400" dirty="0">
                <a:latin typeface="+mn-ea"/>
                <a:cs typeface="Helvetica" panose="020B0604020202020204" pitchFamily="34" charset="0"/>
              </a:rPr>
              <a:t>CIELAB </a:t>
            </a:r>
            <a:r>
              <a:rPr lang="en-US" altLang="zh-CN" sz="2400" dirty="0" smtClean="0">
                <a:latin typeface="+mn-ea"/>
                <a:cs typeface="Helvetica" panose="020B0604020202020204" pitchFamily="34" charset="0"/>
              </a:rPr>
              <a:t>uniform color </a:t>
            </a:r>
            <a:r>
              <a:rPr lang="en-US" altLang="zh-CN" sz="2400" dirty="0">
                <a:latin typeface="+mn-ea"/>
                <a:cs typeface="Helvetica" panose="020B0604020202020204" pitchFamily="34" charset="0"/>
              </a:rPr>
              <a:t>space indeed yields significantly </a:t>
            </a:r>
            <a:r>
              <a:rPr lang="en-US" altLang="zh-CN" sz="2400" dirty="0">
                <a:solidFill>
                  <a:srgbClr val="C00000"/>
                </a:solidFill>
                <a:latin typeface="+mn-ea"/>
                <a:cs typeface="Helvetica" panose="020B0604020202020204" pitchFamily="34" charset="0"/>
              </a:rPr>
              <a:t>better invisibility</a:t>
            </a:r>
            <a:r>
              <a:rPr lang="en-US" altLang="zh-CN" sz="2400" dirty="0">
                <a:latin typeface="+mn-ea"/>
                <a:cs typeface="Helvetica" panose="020B0604020202020204" pitchFamily="34" charset="0"/>
              </a:rPr>
              <a:t> than the other </a:t>
            </a:r>
            <a:r>
              <a:rPr lang="en-US" altLang="zh-CN" sz="2400" dirty="0" smtClean="0">
                <a:latin typeface="+mn-ea"/>
                <a:cs typeface="Helvetica" panose="020B0604020202020204" pitchFamily="34" charset="0"/>
              </a:rPr>
              <a:t>color </a:t>
            </a:r>
            <a:r>
              <a:rPr lang="en-US" altLang="zh-CN" sz="2400" dirty="0">
                <a:latin typeface="+mn-ea"/>
                <a:cs typeface="Helvetica" panose="020B0604020202020204" pitchFamily="34" charset="0"/>
              </a:rPr>
              <a:t>spaces, without downgrading the data transmission performance</a:t>
            </a:r>
            <a:endParaRPr lang="zh-CN" altLang="en-US" sz="2400" dirty="0">
              <a:latin typeface="+mn-ea"/>
              <a:cs typeface="Helvetica" panose="020B0604020202020204" pitchFamily="34" charset="0"/>
            </a:endParaRPr>
          </a:p>
        </p:txBody>
      </p:sp>
    </p:spTree>
    <p:extLst>
      <p:ext uri="{BB962C8B-B14F-4D97-AF65-F5344CB8AC3E}">
        <p14:creationId xmlns:p14="http://schemas.microsoft.com/office/powerpoint/2010/main" val="4204490620"/>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Helvetica" panose="020B0604020202020204" pitchFamily="34" charset="0"/>
                <a:cs typeface="Helvetica" panose="020B0604020202020204" pitchFamily="34" charset="0"/>
              </a:rPr>
              <a:t>Evaluation</a:t>
            </a:r>
            <a:endParaRPr lang="zh-CN" altLang="en-US" dirty="0">
              <a:latin typeface="Helvetica" panose="020B0604020202020204" pitchFamily="34" charset="0"/>
              <a:cs typeface="Helvetica" panose="020B0604020202020204" pitchFamily="34" charset="0"/>
            </a:endParaRPr>
          </a:p>
        </p:txBody>
      </p:sp>
      <p:sp>
        <p:nvSpPr>
          <p:cNvPr id="3" name="内容占位符 2"/>
          <p:cNvSpPr>
            <a:spLocks noGrp="1"/>
          </p:cNvSpPr>
          <p:nvPr>
            <p:ph idx="1"/>
          </p:nvPr>
        </p:nvSpPr>
        <p:spPr/>
        <p:txBody>
          <a:bodyPr/>
          <a:lstStyle/>
          <a:p>
            <a:pPr marL="0" indent="0">
              <a:buNone/>
            </a:pPr>
            <a:r>
              <a:rPr lang="en-US" altLang="zh-CN" dirty="0" smtClean="0">
                <a:latin typeface="+mn-ea"/>
                <a:cs typeface="Helvetica" panose="020B0604020202020204" pitchFamily="34" charset="0"/>
              </a:rPr>
              <a:t>Impact of distance and angle</a:t>
            </a:r>
            <a:endParaRPr lang="zh-CN" altLang="en-US" dirty="0">
              <a:latin typeface="+mn-ea"/>
              <a:cs typeface="Helvetica" panose="020B060402020202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822184"/>
            <a:ext cx="6395042" cy="2248579"/>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3242" y="2822184"/>
            <a:ext cx="3779124" cy="2248579"/>
          </a:xfrm>
          <a:prstGeom prst="rect">
            <a:avLst/>
          </a:prstGeom>
        </p:spPr>
      </p:pic>
      <p:sp>
        <p:nvSpPr>
          <p:cNvPr id="7" name="内容占位符 2"/>
          <p:cNvSpPr txBox="1">
            <a:spLocks/>
          </p:cNvSpPr>
          <p:nvPr/>
        </p:nvSpPr>
        <p:spPr>
          <a:xfrm>
            <a:off x="838200" y="5223167"/>
            <a:ext cx="10174166" cy="15114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Font typeface="Arial" charset="0"/>
              <a:buNone/>
            </a:pPr>
            <a:r>
              <a:rPr lang="en-US" altLang="zh-CN" sz="2400" dirty="0" smtClean="0">
                <a:latin typeface="+mn-ea"/>
                <a:cs typeface="Helvetica" panose="020B0604020202020204" pitchFamily="34" charset="0"/>
              </a:rPr>
              <a:t>Invisibility is better under larger distance, But throughput and BER get worse under larger distance or angle.</a:t>
            </a:r>
          </a:p>
          <a:p>
            <a:pPr marL="0" indent="0">
              <a:buNone/>
            </a:pPr>
            <a:r>
              <a:rPr lang="en-US" altLang="zh-CN" sz="2400" dirty="0" smtClean="0">
                <a:latin typeface="+mn-ea"/>
                <a:cs typeface="Helvetica" panose="020B0604020202020204" pitchFamily="34" charset="0"/>
              </a:rPr>
              <a:t>Larger </a:t>
            </a:r>
            <a:r>
              <a:rPr lang="en-US" altLang="zh-CN" sz="2400" dirty="0">
                <a:latin typeface="+mn-ea"/>
                <a:cs typeface="Helvetica" panose="020B0604020202020204" pitchFamily="34" charset="0"/>
              </a:rPr>
              <a:t>data cell sizes or screen sizes will improve data transmission performance over long distances.</a:t>
            </a:r>
          </a:p>
          <a:p>
            <a:pPr marL="0" indent="0">
              <a:buFont typeface="Arial" charset="0"/>
              <a:buNone/>
            </a:pPr>
            <a:endParaRPr lang="en-US" altLang="zh-CN" sz="2400" dirty="0" smtClean="0">
              <a:latin typeface="+mn-ea"/>
              <a:cs typeface="Helvetica" panose="020B0604020202020204" pitchFamily="34" charset="0"/>
            </a:endParaRPr>
          </a:p>
        </p:txBody>
      </p:sp>
    </p:spTree>
    <p:extLst>
      <p:ext uri="{BB962C8B-B14F-4D97-AF65-F5344CB8AC3E}">
        <p14:creationId xmlns:p14="http://schemas.microsoft.com/office/powerpoint/2010/main" val="4060067511"/>
      </p:ext>
    </p:extLst>
  </p:cSld>
  <p:clrMapOvr>
    <a:masterClrMapping/>
  </p:clrMapOvr>
  <p:transition>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Helvetica" panose="020B0604020202030204" pitchFamily="34" charset="0"/>
              </a:rPr>
              <a:t>Evaluation</a:t>
            </a:r>
            <a:endParaRPr lang="zh-CN" altLang="en-US" dirty="0">
              <a:latin typeface="Helvetica" panose="020B060402020203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452" y="3514664"/>
            <a:ext cx="9531096" cy="3137318"/>
          </a:xfrm>
          <a:prstGeom prst="rect">
            <a:avLst/>
          </a:prstGeom>
        </p:spPr>
      </p:pic>
      <p:sp>
        <p:nvSpPr>
          <p:cNvPr id="5" name="矩形 4"/>
          <p:cNvSpPr/>
          <p:nvPr/>
        </p:nvSpPr>
        <p:spPr>
          <a:xfrm>
            <a:off x="1988464" y="2424687"/>
            <a:ext cx="9070061" cy="830997"/>
          </a:xfrm>
          <a:prstGeom prst="rect">
            <a:avLst/>
          </a:prstGeom>
        </p:spPr>
        <p:txBody>
          <a:bodyPr wrap="square">
            <a:spAutoFit/>
          </a:bodyPr>
          <a:lstStyle/>
          <a:p>
            <a:r>
              <a:rPr lang="en-US" sz="2400" b="1" dirty="0" err="1">
                <a:solidFill>
                  <a:srgbClr val="4DAF4A"/>
                </a:solidFill>
              </a:rPr>
              <a:t>ChromaCode</a:t>
            </a:r>
            <a:r>
              <a:rPr lang="en-US" sz="2400" b="1" dirty="0">
                <a:solidFill>
                  <a:srgbClr val="4DAF4A"/>
                </a:solidFill>
              </a:rPr>
              <a:t> achieves superior performance over previous schemes in terms of invisibility, throughput and BER.</a:t>
            </a:r>
          </a:p>
        </p:txBody>
      </p:sp>
      <p:sp>
        <p:nvSpPr>
          <p:cNvPr id="6" name="内容占位符 2"/>
          <p:cNvSpPr>
            <a:spLocks noGrp="1"/>
          </p:cNvSpPr>
          <p:nvPr>
            <p:ph idx="1"/>
          </p:nvPr>
        </p:nvSpPr>
        <p:spPr>
          <a:xfrm>
            <a:off x="838200" y="1825625"/>
            <a:ext cx="10515599" cy="595956"/>
          </a:xfrm>
        </p:spPr>
        <p:txBody>
          <a:bodyPr/>
          <a:lstStyle/>
          <a:p>
            <a:pPr marL="0" indent="0">
              <a:buNone/>
            </a:pPr>
            <a:r>
              <a:rPr lang="en-US" altLang="zh-CN" dirty="0" smtClean="0">
                <a:latin typeface="+mn-ea"/>
                <a:cs typeface="Helvetica" panose="020B0604020202020204" pitchFamily="34" charset="0"/>
              </a:rPr>
              <a:t>Comparative Study</a:t>
            </a:r>
            <a:endParaRPr lang="zh-CN" altLang="en-US" dirty="0">
              <a:latin typeface="+mn-ea"/>
              <a:cs typeface="Helvetica" panose="020B0604020202020204" pitchFamily="34" charset="0"/>
            </a:endParaRPr>
          </a:p>
        </p:txBody>
      </p:sp>
    </p:spTree>
    <p:extLst>
      <p:ext uri="{BB962C8B-B14F-4D97-AF65-F5344CB8AC3E}">
        <p14:creationId xmlns:p14="http://schemas.microsoft.com/office/powerpoint/2010/main" val="340882645"/>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3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Helvetica" panose="020B0604020202030204" pitchFamily="34" charset="0"/>
              </a:rPr>
              <a:t>Conclusion</a:t>
            </a:r>
            <a:endParaRPr lang="zh-CN" altLang="en-US" dirty="0">
              <a:latin typeface="Helvetica" panose="020B0604020202030204" pitchFamily="34" charset="0"/>
            </a:endParaRPr>
          </a:p>
        </p:txBody>
      </p:sp>
      <p:sp>
        <p:nvSpPr>
          <p:cNvPr id="3" name="内容占位符 2"/>
          <p:cNvSpPr>
            <a:spLocks noGrp="1"/>
          </p:cNvSpPr>
          <p:nvPr>
            <p:ph idx="1"/>
          </p:nvPr>
        </p:nvSpPr>
        <p:spPr/>
        <p:txBody>
          <a:bodyPr>
            <a:normAutofit/>
          </a:bodyPr>
          <a:lstStyle/>
          <a:p>
            <a:r>
              <a:rPr lang="en-US" altLang="zh-CN" sz="2400" dirty="0"/>
              <a:t>We present </a:t>
            </a:r>
            <a:r>
              <a:rPr lang="en-US" altLang="zh-CN" sz="2400" dirty="0" err="1"/>
              <a:t>ChromaCode</a:t>
            </a:r>
            <a:r>
              <a:rPr lang="en-US" altLang="zh-CN" sz="2400" dirty="0"/>
              <a:t>, a system that achieves all </a:t>
            </a:r>
            <a:r>
              <a:rPr lang="en-US" altLang="zh-CN" sz="2400" dirty="0" smtClean="0"/>
              <a:t>three goals </a:t>
            </a:r>
            <a:r>
              <a:rPr lang="en-US" altLang="zh-CN" sz="2400" dirty="0"/>
              <a:t>on unobtrusive, high-rate, reliable screen-camera communication.</a:t>
            </a:r>
            <a:endParaRPr lang="en-US" altLang="zh-CN" sz="2400" dirty="0" smtClean="0"/>
          </a:p>
          <a:p>
            <a:r>
              <a:rPr lang="en-US" altLang="zh-CN" sz="2400" dirty="0" smtClean="0"/>
              <a:t>We </a:t>
            </a:r>
            <a:r>
              <a:rPr lang="en-US" altLang="zh-CN" sz="2400" dirty="0"/>
              <a:t>prototype </a:t>
            </a:r>
            <a:r>
              <a:rPr lang="en-US" altLang="zh-CN" sz="2400" dirty="0" err="1"/>
              <a:t>ChromaCode</a:t>
            </a:r>
            <a:r>
              <a:rPr lang="en-US" altLang="zh-CN" sz="2400" dirty="0"/>
              <a:t> and </a:t>
            </a:r>
            <a:r>
              <a:rPr lang="en-US" altLang="zh-CN" sz="2400" dirty="0" smtClean="0"/>
              <a:t>evaluate it by experiments. The </a:t>
            </a:r>
            <a:r>
              <a:rPr lang="en-US" altLang="zh-CN" sz="2400" dirty="0"/>
              <a:t>results demonstrate its superior </a:t>
            </a:r>
            <a:r>
              <a:rPr lang="en-US" altLang="zh-CN" sz="2400" dirty="0" smtClean="0"/>
              <a:t>performance over </a:t>
            </a:r>
            <a:r>
              <a:rPr lang="en-US" altLang="zh-CN" sz="2400" dirty="0"/>
              <a:t>previous schemes in terms of </a:t>
            </a:r>
            <a:r>
              <a:rPr lang="en-US" altLang="zh-CN" sz="2400" dirty="0" smtClean="0"/>
              <a:t>invisibility, throughput </a:t>
            </a:r>
            <a:r>
              <a:rPr lang="en-US" altLang="zh-CN" sz="2400" dirty="0"/>
              <a:t>and BER.</a:t>
            </a:r>
            <a:endParaRPr lang="zh-CN" altLang="en-US"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99" y="4106131"/>
            <a:ext cx="5912145" cy="198412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651" y="4106131"/>
            <a:ext cx="6027715" cy="1984122"/>
          </a:xfrm>
          <a:prstGeom prst="rect">
            <a:avLst/>
          </a:prstGeom>
        </p:spPr>
      </p:pic>
    </p:spTree>
    <p:extLst>
      <p:ext uri="{BB962C8B-B14F-4D97-AF65-F5344CB8AC3E}">
        <p14:creationId xmlns:p14="http://schemas.microsoft.com/office/powerpoint/2010/main" val="65038656"/>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5906" y="2105694"/>
            <a:ext cx="10515600" cy="1325563"/>
          </a:xfrm>
        </p:spPr>
        <p:txBody>
          <a:bodyPr>
            <a:normAutofit/>
          </a:bodyPr>
          <a:lstStyle/>
          <a:p>
            <a:pPr algn="ctr"/>
            <a:r>
              <a:rPr lang="en-US" altLang="zh-CN" b="1" dirty="0" smtClean="0">
                <a:solidFill>
                  <a:srgbClr val="FF230F"/>
                </a:solidFill>
                <a:latin typeface="+mn-ea"/>
                <a:ea typeface="+mn-ea"/>
                <a:cs typeface="Times New Roman" pitchFamily="18" charset="0"/>
              </a:rPr>
              <a:t>T</a:t>
            </a:r>
            <a:r>
              <a:rPr lang="en-US" altLang="zh-CN" b="1" dirty="0" smtClean="0">
                <a:solidFill>
                  <a:srgbClr val="FF8D1A"/>
                </a:solidFill>
                <a:latin typeface="+mn-ea"/>
                <a:ea typeface="+mn-ea"/>
                <a:cs typeface="Times New Roman" pitchFamily="18" charset="0"/>
              </a:rPr>
              <a:t>h</a:t>
            </a:r>
            <a:r>
              <a:rPr lang="en-US" altLang="zh-CN" b="1" dirty="0" smtClean="0">
                <a:solidFill>
                  <a:srgbClr val="FFFF1C"/>
                </a:solidFill>
                <a:latin typeface="+mn-ea"/>
                <a:ea typeface="+mn-ea"/>
                <a:cs typeface="Times New Roman" pitchFamily="18" charset="0"/>
              </a:rPr>
              <a:t>a</a:t>
            </a:r>
            <a:r>
              <a:rPr lang="en-US" altLang="zh-CN" b="1" dirty="0" smtClean="0">
                <a:solidFill>
                  <a:srgbClr val="94FF2C"/>
                </a:solidFill>
                <a:latin typeface="+mn-ea"/>
                <a:ea typeface="+mn-ea"/>
                <a:cs typeface="Times New Roman" pitchFamily="18" charset="0"/>
              </a:rPr>
              <a:t>n</a:t>
            </a:r>
            <a:r>
              <a:rPr lang="en-US" altLang="zh-CN" b="1" dirty="0" smtClean="0">
                <a:solidFill>
                  <a:srgbClr val="3DFF2B"/>
                </a:solidFill>
                <a:latin typeface="+mn-ea"/>
                <a:ea typeface="+mn-ea"/>
                <a:cs typeface="Times New Roman" pitchFamily="18" charset="0"/>
              </a:rPr>
              <a:t>k</a:t>
            </a:r>
            <a:r>
              <a:rPr lang="en-US" altLang="zh-CN" b="1" dirty="0" smtClean="0">
                <a:solidFill>
                  <a:srgbClr val="3AFF91"/>
                </a:solidFill>
                <a:latin typeface="+mn-ea"/>
                <a:ea typeface="+mn-ea"/>
                <a:cs typeface="Times New Roman" pitchFamily="18" charset="0"/>
              </a:rPr>
              <a:t>s</a:t>
            </a:r>
            <a:r>
              <a:rPr lang="en-US" altLang="zh-CN" b="1" dirty="0" smtClean="0">
                <a:solidFill>
                  <a:srgbClr val="3FFFFF"/>
                </a:solidFill>
                <a:latin typeface="+mn-ea"/>
                <a:ea typeface="+mn-ea"/>
                <a:cs typeface="Times New Roman" pitchFamily="18" charset="0"/>
              </a:rPr>
              <a:t>!</a:t>
            </a:r>
            <a:r>
              <a:rPr lang="en-US" altLang="zh-CN" b="1" dirty="0" smtClean="0">
                <a:latin typeface="+mn-ea"/>
                <a:ea typeface="+mn-ea"/>
                <a:cs typeface="Times New Roman" pitchFamily="18" charset="0"/>
              </a:rPr>
              <a:t/>
            </a:r>
            <a:br>
              <a:rPr lang="en-US" altLang="zh-CN" b="1" dirty="0" smtClean="0">
                <a:latin typeface="+mn-ea"/>
                <a:ea typeface="+mn-ea"/>
                <a:cs typeface="Times New Roman" pitchFamily="18" charset="0"/>
              </a:rPr>
            </a:br>
            <a:r>
              <a:rPr lang="en-US" altLang="zh-CN" sz="2400" dirty="0" smtClean="0">
                <a:latin typeface="+mn-ea"/>
                <a:ea typeface="+mn-ea"/>
                <a:cs typeface="Times New Roman" pitchFamily="18" charset="0"/>
              </a:rPr>
              <a:t>For more information, please refer to our ACM MobiCom’18 paper.</a:t>
            </a:r>
            <a:endParaRPr lang="en-US" altLang="zh-CN" dirty="0" smtClean="0">
              <a:latin typeface="+mn-ea"/>
              <a:ea typeface="+mn-ea"/>
              <a:cs typeface="Times New Roman" pitchFamily="18" charset="0"/>
            </a:endParaRPr>
          </a:p>
        </p:txBody>
      </p:sp>
      <p:pic>
        <p:nvPicPr>
          <p:cNvPr id="6"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9292" y="3516982"/>
            <a:ext cx="2675764" cy="26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9412" y="3516982"/>
            <a:ext cx="2674449" cy="267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2883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3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8" presetClass="emph" presetSubtype="0" fill="hold" nodeType="withEffect">
                                  <p:stCondLst>
                                    <p:cond delay="0"/>
                                  </p:stCondLst>
                                  <p:childTnLst>
                                    <p:animRot by="21600000">
                                      <p:cBhvr>
                                        <p:cTn id="9" dur="2000" fill="hold"/>
                                        <p:tgtEl>
                                          <p:spTgt spid="6"/>
                                        </p:tgtEl>
                                        <p:attrNameLst>
                                          <p:attrName>r</p:attrName>
                                        </p:attrNameLst>
                                      </p:cBhvr>
                                    </p:animRot>
                                  </p:childTnLst>
                                </p:cTn>
                              </p:par>
                              <p:par>
                                <p:cTn id="10" presetID="8" presetClass="emph" presetSubtype="0" fill="hold" nodeType="withEffect">
                                  <p:stCondLst>
                                    <p:cond delay="0"/>
                                  </p:stCondLst>
                                  <p:childTnLst>
                                    <p:animRot by="21600000">
                                      <p:cBhvr>
                                        <p:cTn id="11"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4000" dirty="0" smtClean="0">
                <a:latin typeface="Helvetica" panose="020B0604020202030204" pitchFamily="34" charset="0"/>
              </a:rPr>
              <a:t>Simultaneous Viewing and Communication</a:t>
            </a:r>
            <a:endParaRPr lang="zh-CN" altLang="en-US" sz="4000" dirty="0">
              <a:latin typeface="Helvetica" panose="020B0604020202030204" pitchFamily="34" charset="0"/>
            </a:endParaRPr>
          </a:p>
        </p:txBody>
      </p:sp>
      <p:pic>
        <p:nvPicPr>
          <p:cNvPr id="8" name="videoplayback (1)">
            <a:hlinkClick r:id="" action="ppaction://media"/>
          </p:cNvPr>
          <p:cNvPicPr>
            <a:picLocks noChangeAspect="1"/>
          </p:cNvPicPr>
          <p:nvPr>
            <a:videoFile r:link="rId1"/>
            <p:extLst>
              <p:ext uri="{DAA4B4D4-6D71-4841-9C94-3DE7FCFB9230}">
                <p14:media xmlns:p14="http://schemas.microsoft.com/office/powerpoint/2010/main" r:embed="rId2">
                  <p14:trim st="77950" end="69393.3333"/>
                </p14:media>
              </p:ext>
            </p:extLst>
          </p:nvPr>
        </p:nvPicPr>
        <p:blipFill>
          <a:blip r:embed="rId5"/>
          <a:stretch>
            <a:fillRect/>
          </a:stretch>
        </p:blipFill>
        <p:spPr>
          <a:xfrm>
            <a:off x="6523336" y="3042047"/>
            <a:ext cx="5040853" cy="2835480"/>
          </a:xfrm>
          <a:prstGeom prst="rect">
            <a:avLst/>
          </a:prstGeom>
        </p:spPr>
      </p:pic>
      <p:pic>
        <p:nvPicPr>
          <p:cNvPr id="10" name="图片 9"/>
          <p:cNvPicPr>
            <a:picLocks noChangeAspect="1"/>
          </p:cNvPicPr>
          <p:nvPr/>
        </p:nvPicPr>
        <p:blipFill>
          <a:blip r:embed="rId6"/>
          <a:stretch>
            <a:fillRect/>
          </a:stretch>
        </p:blipFill>
        <p:spPr>
          <a:xfrm>
            <a:off x="10409537" y="4526437"/>
            <a:ext cx="944263" cy="1205988"/>
          </a:xfrm>
          <a:prstGeom prst="rect">
            <a:avLst/>
          </a:prstGeom>
        </p:spPr>
      </p:pic>
      <p:pic>
        <p:nvPicPr>
          <p:cNvPr id="11" name="图片 10"/>
          <p:cNvPicPr>
            <a:picLocks noChangeAspect="1"/>
          </p:cNvPicPr>
          <p:nvPr/>
        </p:nvPicPr>
        <p:blipFill>
          <a:blip r:embed="rId7"/>
          <a:stretch>
            <a:fillRect/>
          </a:stretch>
        </p:blipFill>
        <p:spPr>
          <a:xfrm>
            <a:off x="838199" y="3042047"/>
            <a:ext cx="4535128" cy="2838765"/>
          </a:xfrm>
          <a:prstGeom prst="rect">
            <a:avLst/>
          </a:prstGeom>
        </p:spPr>
      </p:pic>
      <p:sp>
        <p:nvSpPr>
          <p:cNvPr id="13" name="矩形 12"/>
          <p:cNvSpPr/>
          <p:nvPr/>
        </p:nvSpPr>
        <p:spPr>
          <a:xfrm>
            <a:off x="507459" y="1930068"/>
            <a:ext cx="5685137" cy="954107"/>
          </a:xfrm>
          <a:prstGeom prst="rect">
            <a:avLst/>
          </a:prstGeom>
        </p:spPr>
        <p:txBody>
          <a:bodyPr wrap="square">
            <a:spAutoFit/>
          </a:bodyPr>
          <a:lstStyle/>
          <a:p>
            <a:r>
              <a:rPr lang="en-US" sz="2800" dirty="0"/>
              <a:t>65% of people skip online video </a:t>
            </a:r>
            <a:r>
              <a:rPr lang="en-US" sz="2800" dirty="0" smtClean="0"/>
              <a:t>ads, </a:t>
            </a:r>
            <a:r>
              <a:rPr lang="en-US" sz="2800" dirty="0"/>
              <a:t>mainly due to the intrusiveness</a:t>
            </a:r>
          </a:p>
        </p:txBody>
      </p:sp>
      <p:sp>
        <p:nvSpPr>
          <p:cNvPr id="16" name="矩形 15"/>
          <p:cNvSpPr/>
          <p:nvPr/>
        </p:nvSpPr>
        <p:spPr>
          <a:xfrm>
            <a:off x="1641607" y="6135071"/>
            <a:ext cx="9101978" cy="584775"/>
          </a:xfrm>
          <a:prstGeom prst="rect">
            <a:avLst/>
          </a:prstGeom>
        </p:spPr>
        <p:txBody>
          <a:bodyPr wrap="square">
            <a:spAutoFit/>
          </a:bodyPr>
          <a:lstStyle/>
          <a:p>
            <a:pPr algn="ctr"/>
            <a:r>
              <a:rPr lang="en-US" sz="3200" b="1" dirty="0" smtClean="0"/>
              <a:t>Making ads and other info </a:t>
            </a:r>
            <a:r>
              <a:rPr lang="en-US" sz="3200" b="1" dirty="0" smtClean="0">
                <a:solidFill>
                  <a:srgbClr val="C00000"/>
                </a:solidFill>
              </a:rPr>
              <a:t>invisible</a:t>
            </a:r>
            <a:r>
              <a:rPr lang="en-US" sz="3200" b="1" dirty="0" smtClean="0"/>
              <a:t> to viewers?</a:t>
            </a:r>
            <a:endParaRPr lang="en-US" sz="3200" b="1" dirty="0"/>
          </a:p>
        </p:txBody>
      </p:sp>
      <p:sp>
        <p:nvSpPr>
          <p:cNvPr id="9" name="矩形 8"/>
          <p:cNvSpPr/>
          <p:nvPr/>
        </p:nvSpPr>
        <p:spPr>
          <a:xfrm>
            <a:off x="6523336" y="1930068"/>
            <a:ext cx="5130456" cy="954107"/>
          </a:xfrm>
          <a:prstGeom prst="rect">
            <a:avLst/>
          </a:prstGeom>
        </p:spPr>
        <p:txBody>
          <a:bodyPr wrap="square">
            <a:spAutoFit/>
          </a:bodyPr>
          <a:lstStyle/>
          <a:p>
            <a:r>
              <a:rPr lang="en-US" sz="2800" dirty="0"/>
              <a:t>QR code </a:t>
            </a:r>
            <a:r>
              <a:rPr lang="en-US" altLang="zh-CN" sz="2800" dirty="0" smtClean="0"/>
              <a:t>embeds extra info, yet still </a:t>
            </a:r>
            <a:r>
              <a:rPr lang="en-US" sz="2800" dirty="0" smtClean="0"/>
              <a:t>affects </a:t>
            </a:r>
            <a:r>
              <a:rPr lang="en-US" sz="2800" dirty="0"/>
              <a:t>viewing experience</a:t>
            </a:r>
          </a:p>
        </p:txBody>
      </p:sp>
    </p:spTree>
    <p:extLst>
      <p:ext uri="{BB962C8B-B14F-4D97-AF65-F5344CB8AC3E}">
        <p14:creationId xmlns:p14="http://schemas.microsoft.com/office/powerpoint/2010/main" val="1359314073"/>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5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iterate type="lt">
                                    <p:tmPct val="5000"/>
                                  </p:iterate>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Helvetica" panose="020B0604020202020204" pitchFamily="34" charset="0"/>
                <a:cs typeface="Helvetica" panose="020B0604020202020204" pitchFamily="34" charset="0"/>
              </a:rPr>
              <a:t>Evaluation</a:t>
            </a:r>
            <a:endParaRPr lang="zh-CN" altLang="en-US" dirty="0">
              <a:latin typeface="Helvetica" panose="020B0604020202020204" pitchFamily="34" charset="0"/>
              <a:cs typeface="Helvetica" panose="020B0604020202020204" pitchFamily="34" charset="0"/>
            </a:endParaRPr>
          </a:p>
        </p:txBody>
      </p:sp>
      <p:pic>
        <p:nvPicPr>
          <p:cNvPr id="4" name="图片 3"/>
          <p:cNvPicPr>
            <a:picLocks noChangeAspect="1"/>
          </p:cNvPicPr>
          <p:nvPr/>
        </p:nvPicPr>
        <p:blipFill>
          <a:blip r:embed="rId3"/>
          <a:stretch>
            <a:fillRect/>
          </a:stretch>
        </p:blipFill>
        <p:spPr>
          <a:xfrm>
            <a:off x="838201" y="2875087"/>
            <a:ext cx="6702631" cy="1662144"/>
          </a:xfrm>
          <a:prstGeom prst="rect">
            <a:avLst/>
          </a:prstGeom>
        </p:spPr>
      </p:pic>
      <p:pic>
        <p:nvPicPr>
          <p:cNvPr id="5" name="图片 4"/>
          <p:cNvPicPr>
            <a:picLocks noChangeAspect="1"/>
          </p:cNvPicPr>
          <p:nvPr/>
        </p:nvPicPr>
        <p:blipFill>
          <a:blip r:embed="rId4"/>
          <a:stretch>
            <a:fillRect/>
          </a:stretch>
        </p:blipFill>
        <p:spPr>
          <a:xfrm>
            <a:off x="843682" y="5081705"/>
            <a:ext cx="6697150" cy="1497229"/>
          </a:xfrm>
          <a:prstGeom prst="rect">
            <a:avLst/>
          </a:prstGeom>
        </p:spPr>
      </p:pic>
      <p:sp>
        <p:nvSpPr>
          <p:cNvPr id="6" name="文本框 5"/>
          <p:cNvSpPr txBox="1"/>
          <p:nvPr/>
        </p:nvSpPr>
        <p:spPr>
          <a:xfrm>
            <a:off x="838201" y="2479057"/>
            <a:ext cx="6702631" cy="338554"/>
          </a:xfrm>
          <a:prstGeom prst="rect">
            <a:avLst/>
          </a:prstGeom>
          <a:noFill/>
        </p:spPr>
        <p:txBody>
          <a:bodyPr wrap="square" rtlCol="0">
            <a:spAutoFit/>
          </a:bodyPr>
          <a:lstStyle/>
          <a:p>
            <a:pPr algn="ctr"/>
            <a:r>
              <a:rPr lang="en-US" altLang="zh-CN" sz="1600" dirty="0" smtClean="0">
                <a:latin typeface="Helvetica" panose="020B0604020202030204" pitchFamily="34" charset="0"/>
              </a:rPr>
              <a:t>Energy consumption (W)</a:t>
            </a:r>
            <a:endParaRPr lang="zh-CN" altLang="en-US" sz="1600" b="1" dirty="0">
              <a:latin typeface="Helvetica" panose="020B0604020202030204" pitchFamily="34" charset="0"/>
            </a:endParaRPr>
          </a:p>
        </p:txBody>
      </p:sp>
      <p:sp>
        <p:nvSpPr>
          <p:cNvPr id="7" name="文本框 6"/>
          <p:cNvSpPr txBox="1"/>
          <p:nvPr/>
        </p:nvSpPr>
        <p:spPr>
          <a:xfrm>
            <a:off x="838200" y="4743151"/>
            <a:ext cx="6702632" cy="338554"/>
          </a:xfrm>
          <a:prstGeom prst="rect">
            <a:avLst/>
          </a:prstGeom>
          <a:noFill/>
        </p:spPr>
        <p:txBody>
          <a:bodyPr wrap="square" rtlCol="0">
            <a:spAutoFit/>
          </a:bodyPr>
          <a:lstStyle/>
          <a:p>
            <a:pPr algn="ctr"/>
            <a:r>
              <a:rPr lang="en-US" altLang="zh-CN" sz="1600" dirty="0" smtClean="0">
                <a:latin typeface="Helvetica" panose="020B0604020202030204" pitchFamily="34" charset="0"/>
              </a:rPr>
              <a:t>Encoding/Decoding speed (fps)</a:t>
            </a:r>
            <a:endParaRPr lang="zh-CN" altLang="en-US" sz="1600" b="1" dirty="0">
              <a:latin typeface="Helvetica" panose="020B0604020202030204" pitchFamily="34" charset="0"/>
            </a:endParaRPr>
          </a:p>
        </p:txBody>
      </p:sp>
      <p:sp>
        <p:nvSpPr>
          <p:cNvPr id="10" name="内容占位符 2"/>
          <p:cNvSpPr>
            <a:spLocks noGrp="1"/>
          </p:cNvSpPr>
          <p:nvPr>
            <p:ph idx="1"/>
          </p:nvPr>
        </p:nvSpPr>
        <p:spPr>
          <a:xfrm>
            <a:off x="838200" y="1825625"/>
            <a:ext cx="10515599" cy="595956"/>
          </a:xfrm>
        </p:spPr>
        <p:txBody>
          <a:bodyPr/>
          <a:lstStyle/>
          <a:p>
            <a:pPr marL="0" indent="0">
              <a:buNone/>
            </a:pPr>
            <a:r>
              <a:rPr lang="en-US" altLang="zh-CN" dirty="0" smtClean="0">
                <a:latin typeface="+mn-ea"/>
                <a:cs typeface="Helvetica" panose="020B0604020202020204" pitchFamily="34" charset="0"/>
              </a:rPr>
              <a:t>Energy consumption and Encoding/Decoding speed</a:t>
            </a:r>
            <a:endParaRPr lang="zh-CN" altLang="en-US" dirty="0">
              <a:latin typeface="+mn-ea"/>
              <a:cs typeface="Helvetica" panose="020B0604020202020204" pitchFamily="34" charset="0"/>
            </a:endParaRPr>
          </a:p>
        </p:txBody>
      </p:sp>
      <p:sp>
        <p:nvSpPr>
          <p:cNvPr id="11" name="内容占位符 2"/>
          <p:cNvSpPr txBox="1">
            <a:spLocks/>
          </p:cNvSpPr>
          <p:nvPr/>
        </p:nvSpPr>
        <p:spPr>
          <a:xfrm>
            <a:off x="7914904" y="2875087"/>
            <a:ext cx="3438895" cy="3703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altLang="zh-CN" sz="2000" dirty="0" smtClean="0">
                <a:latin typeface="+mn-ea"/>
                <a:cs typeface="Helvetica" panose="020B0604020202020204" pitchFamily="34" charset="0"/>
              </a:rPr>
              <a:t>The more powerful Pixel 2 achieves  faster decoding speed, but also has higher energy consumption.</a:t>
            </a:r>
          </a:p>
          <a:p>
            <a:pPr>
              <a:buFont typeface="Arial" panose="020B0604020202020204" pitchFamily="34" charset="0"/>
              <a:buChar char="•"/>
            </a:pPr>
            <a:endParaRPr lang="en-US" altLang="zh-CN" sz="2000" dirty="0" smtClean="0">
              <a:latin typeface="+mn-ea"/>
              <a:cs typeface="Helvetica" panose="020B0604020202020204" pitchFamily="34" charset="0"/>
            </a:endParaRPr>
          </a:p>
          <a:p>
            <a:pPr>
              <a:buFont typeface="Arial" panose="020B0604020202020204" pitchFamily="34" charset="0"/>
              <a:buChar char="•"/>
            </a:pPr>
            <a:r>
              <a:rPr lang="en-US" altLang="zh-CN" sz="2000" dirty="0" smtClean="0">
                <a:latin typeface="+mn-ea"/>
                <a:cs typeface="Helvetica" panose="020B0604020202020204" pitchFamily="34" charset="0"/>
              </a:rPr>
              <a:t>Distinction between Nexus 6P and Pixel 2 on energy consumption distribution is observed.</a:t>
            </a:r>
            <a:endParaRPr lang="zh-CN" altLang="en-US" sz="2000" dirty="0">
              <a:latin typeface="+mn-ea"/>
              <a:cs typeface="Helvetica" panose="020B0604020202020204" pitchFamily="34" charset="0"/>
            </a:endParaRPr>
          </a:p>
        </p:txBody>
      </p:sp>
    </p:spTree>
    <p:extLst>
      <p:ext uri="{BB962C8B-B14F-4D97-AF65-F5344CB8AC3E}">
        <p14:creationId xmlns:p14="http://schemas.microsoft.com/office/powerpoint/2010/main" val="1575535150"/>
      </p:ext>
    </p:extLst>
  </p:cSld>
  <p:clrMapOvr>
    <a:masterClrMapping/>
  </p:clrMapOvr>
  <p:transition>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Helvetica" charset="0"/>
                <a:cs typeface="Times New Roman" pitchFamily="18" charset="0"/>
              </a:rPr>
              <a:t>Hidden Screen-Camera Channel</a:t>
            </a:r>
          </a:p>
        </p:txBody>
      </p:sp>
      <p:pic>
        <p:nvPicPr>
          <p:cNvPr id="6" name="图片 5"/>
          <p:cNvPicPr>
            <a:picLocks noChangeAspect="1"/>
          </p:cNvPicPr>
          <p:nvPr/>
        </p:nvPicPr>
        <p:blipFill>
          <a:blip r:embed="rId7"/>
          <a:stretch>
            <a:fillRect/>
          </a:stretch>
        </p:blipFill>
        <p:spPr>
          <a:xfrm>
            <a:off x="10534306" y="5280603"/>
            <a:ext cx="1030541" cy="1030541"/>
          </a:xfrm>
          <a:prstGeom prst="rect">
            <a:avLst/>
          </a:prstGeom>
        </p:spPr>
      </p:pic>
      <p:pic>
        <p:nvPicPr>
          <p:cNvPr id="7" name="图片 6"/>
          <p:cNvPicPr>
            <a:picLocks noChangeAspect="1"/>
          </p:cNvPicPr>
          <p:nvPr/>
        </p:nvPicPr>
        <p:blipFill>
          <a:blip r:embed="rId8"/>
          <a:stretch>
            <a:fillRect/>
          </a:stretch>
        </p:blipFill>
        <p:spPr>
          <a:xfrm>
            <a:off x="10348128" y="3468209"/>
            <a:ext cx="1402897" cy="685081"/>
          </a:xfrm>
          <a:prstGeom prst="rect">
            <a:avLst/>
          </a:prstGeom>
        </p:spPr>
      </p:pic>
      <p:pic>
        <p:nvPicPr>
          <p:cNvPr id="8" name="eye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550964" y="2872287"/>
            <a:ext cx="3336758" cy="1876926"/>
          </a:xfrm>
          <a:prstGeom prst="rect">
            <a:avLst/>
          </a:prstGeom>
        </p:spPr>
      </p:pic>
      <p:pic>
        <p:nvPicPr>
          <p:cNvPr id="11" name="eye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38200" y="2818761"/>
            <a:ext cx="2609547" cy="1467870"/>
          </a:xfrm>
          <a:prstGeom prst="rect">
            <a:avLst/>
          </a:prstGeom>
        </p:spPr>
      </p:pic>
      <p:sp>
        <p:nvSpPr>
          <p:cNvPr id="13" name="加号 12"/>
          <p:cNvSpPr/>
          <p:nvPr/>
        </p:nvSpPr>
        <p:spPr>
          <a:xfrm>
            <a:off x="1772641" y="4349398"/>
            <a:ext cx="740664" cy="74066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4821" y="4127322"/>
            <a:ext cx="1280065" cy="1280065"/>
          </a:xfrm>
          <a:prstGeom prst="rect">
            <a:avLst/>
          </a:prstGeom>
        </p:spPr>
      </p:pic>
      <p:cxnSp>
        <p:nvCxnSpPr>
          <p:cNvPr id="17" name="直接箭头连接符 16"/>
          <p:cNvCxnSpPr/>
          <p:nvPr/>
        </p:nvCxnSpPr>
        <p:spPr>
          <a:xfrm flipV="1">
            <a:off x="5349240" y="3694176"/>
            <a:ext cx="960120" cy="10731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5337865" y="4935569"/>
            <a:ext cx="960120" cy="10731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1" y="5066918"/>
            <a:ext cx="2609546" cy="1681708"/>
          </a:xfrm>
          <a:prstGeom prst="rect">
            <a:avLst/>
          </a:prstGeom>
        </p:spPr>
      </p:pic>
      <p:pic>
        <p:nvPicPr>
          <p:cNvPr id="10" name="camera_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549146" y="4856900"/>
            <a:ext cx="3338576" cy="1877949"/>
          </a:xfrm>
          <a:prstGeom prst="rect">
            <a:avLst/>
          </a:prstGeom>
        </p:spPr>
      </p:pic>
      <p:sp>
        <p:nvSpPr>
          <p:cNvPr id="15" name="矩形 14"/>
          <p:cNvSpPr/>
          <p:nvPr/>
        </p:nvSpPr>
        <p:spPr>
          <a:xfrm>
            <a:off x="1217578" y="1658562"/>
            <a:ext cx="9910865" cy="1077218"/>
          </a:xfrm>
          <a:prstGeom prst="rect">
            <a:avLst/>
          </a:prstGeom>
        </p:spPr>
        <p:txBody>
          <a:bodyPr wrap="square">
            <a:spAutoFit/>
          </a:bodyPr>
          <a:lstStyle/>
          <a:p>
            <a:r>
              <a:rPr lang="en-US" sz="3200" dirty="0"/>
              <a:t>Embed data into </a:t>
            </a:r>
            <a:r>
              <a:rPr lang="en-US" sz="3200" dirty="0" smtClean="0"/>
              <a:t>high frame rate primary videos </a:t>
            </a:r>
            <a:r>
              <a:rPr lang="en-US" sz="3200" dirty="0" smtClean="0">
                <a:solidFill>
                  <a:srgbClr val="C00000"/>
                </a:solidFill>
              </a:rPr>
              <a:t>unobtrusively</a:t>
            </a:r>
            <a:endParaRPr lang="en-US" sz="3200" dirty="0">
              <a:solidFill>
                <a:srgbClr val="C00000"/>
              </a:solidFill>
            </a:endParaRPr>
          </a:p>
        </p:txBody>
      </p:sp>
      <p:sp>
        <p:nvSpPr>
          <p:cNvPr id="5" name="矩形 4"/>
          <p:cNvSpPr/>
          <p:nvPr/>
        </p:nvSpPr>
        <p:spPr>
          <a:xfrm>
            <a:off x="9828729" y="4192863"/>
            <a:ext cx="2441694" cy="369332"/>
          </a:xfrm>
          <a:prstGeom prst="rect">
            <a:avLst/>
          </a:prstGeom>
        </p:spPr>
        <p:txBody>
          <a:bodyPr wrap="none">
            <a:spAutoFit/>
          </a:bodyPr>
          <a:lstStyle/>
          <a:p>
            <a:r>
              <a:rPr lang="en-US" dirty="0" smtClean="0"/>
              <a:t>Flicker-fusion </a:t>
            </a:r>
            <a:r>
              <a:rPr lang="en-US" dirty="0"/>
              <a:t>property</a:t>
            </a:r>
          </a:p>
        </p:txBody>
      </p:sp>
      <p:sp>
        <p:nvSpPr>
          <p:cNvPr id="16" name="矩形 15"/>
          <p:cNvSpPr/>
          <p:nvPr/>
        </p:nvSpPr>
        <p:spPr>
          <a:xfrm>
            <a:off x="10090820" y="4935569"/>
            <a:ext cx="1917513" cy="369332"/>
          </a:xfrm>
          <a:prstGeom prst="rect">
            <a:avLst/>
          </a:prstGeom>
        </p:spPr>
        <p:txBody>
          <a:bodyPr wrap="none">
            <a:spAutoFit/>
          </a:bodyPr>
          <a:lstStyle/>
          <a:p>
            <a:r>
              <a:rPr lang="en-US" altLang="zh-CN" dirty="0" smtClean="0"/>
              <a:t>High capture rate</a:t>
            </a:r>
            <a:endParaRPr lang="en-US" dirty="0"/>
          </a:p>
        </p:txBody>
      </p:sp>
    </p:spTree>
    <p:extLst>
      <p:ext uri="{BB962C8B-B14F-4D97-AF65-F5344CB8AC3E}">
        <p14:creationId xmlns:p14="http://schemas.microsoft.com/office/powerpoint/2010/main" val="4019631536"/>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0" fill="hold"/>
                                        <p:tgtEl>
                                          <p:spTgt spid="8"/>
                                        </p:tgtEl>
                                      </p:cBhvr>
                                    </p:cmd>
                                  </p:childTnLst>
                                </p:cTn>
                              </p:par>
                              <p:par>
                                <p:cTn id="7" presetID="1" presetClass="mediacall" presetSubtype="0" fill="hold" nodeType="withEffect">
                                  <p:stCondLst>
                                    <p:cond delay="0"/>
                                  </p:stCondLst>
                                  <p:childTnLst>
                                    <p:cmd type="call" cmd="playFrom(0.0)">
                                      <p:cBhvr>
                                        <p:cTn id="8" dur="57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fill="hold" display="0">
                  <p:stCondLst>
                    <p:cond delay="indefinite"/>
                  </p:stCondLst>
                </p:cTn>
                <p:tgtEl>
                  <p:spTgt spid="11"/>
                </p:tgtEl>
              </p:cMediaNode>
            </p:video>
            <p:video>
              <p:cMediaNode vol="80000">
                <p:cTn id="16" fill="hold" display="0">
                  <p:stCondLst>
                    <p:cond delay="indefinite"/>
                  </p:stCondLst>
                </p:cTn>
                <p:tgtEl>
                  <p:spTgt spid="10"/>
                </p:tgtEl>
              </p:cMediaNode>
            </p:video>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Helvetica" panose="020B0604020202030204" pitchFamily="34" charset="0"/>
              </a:rPr>
              <a:t>Related Works</a:t>
            </a:r>
            <a:endParaRPr lang="zh-CN" altLang="en-US" dirty="0">
              <a:latin typeface="Helvetica" panose="020B0604020202030204" pitchFamily="34" charset="0"/>
            </a:endParaRPr>
          </a:p>
        </p:txBody>
      </p:sp>
      <p:sp>
        <p:nvSpPr>
          <p:cNvPr id="3" name="内容占位符 2"/>
          <p:cNvSpPr>
            <a:spLocks noGrp="1"/>
          </p:cNvSpPr>
          <p:nvPr>
            <p:ph idx="1"/>
          </p:nvPr>
        </p:nvSpPr>
        <p:spPr/>
        <p:txBody>
          <a:bodyPr/>
          <a:lstStyle/>
          <a:p>
            <a:r>
              <a:rPr lang="en-US" altLang="zh-CN" dirty="0" err="1" smtClean="0">
                <a:latin typeface="+mn-ea"/>
              </a:rPr>
              <a:t>InFrame</a:t>
            </a:r>
            <a:r>
              <a:rPr lang="en-US" altLang="zh-CN" dirty="0" smtClean="0">
                <a:latin typeface="+mn-ea"/>
              </a:rPr>
              <a:t>, </a:t>
            </a:r>
            <a:r>
              <a:rPr lang="en-US" altLang="zh-CN" dirty="0" err="1" smtClean="0">
                <a:latin typeface="+mn-ea"/>
              </a:rPr>
              <a:t>InFrame</a:t>
            </a:r>
            <a:r>
              <a:rPr lang="en-US" altLang="zh-CN" dirty="0" smtClean="0">
                <a:latin typeface="+mn-ea"/>
              </a:rPr>
              <a:t>++</a:t>
            </a:r>
          </a:p>
          <a:p>
            <a:r>
              <a:rPr lang="en-US" altLang="zh-CN" dirty="0" err="1" smtClean="0">
                <a:latin typeface="+mn-ea"/>
              </a:rPr>
              <a:t>ImplicitCode</a:t>
            </a:r>
            <a:endParaRPr lang="en-US" altLang="zh-CN" dirty="0" smtClean="0">
              <a:latin typeface="+mn-ea"/>
            </a:endParaRPr>
          </a:p>
          <a:p>
            <a:r>
              <a:rPr lang="en-US" altLang="zh-CN" dirty="0" err="1" smtClean="0">
                <a:latin typeface="+mn-ea"/>
              </a:rPr>
              <a:t>HiLight</a:t>
            </a:r>
            <a:endParaRPr lang="en-US" altLang="zh-CN" dirty="0" smtClean="0">
              <a:latin typeface="+mn-ea"/>
            </a:endParaRPr>
          </a:p>
          <a:p>
            <a:r>
              <a:rPr lang="en-US" altLang="zh-CN" dirty="0" err="1" smtClean="0">
                <a:latin typeface="+mn-ea"/>
              </a:rPr>
              <a:t>TextureCode</a:t>
            </a:r>
            <a:endParaRPr lang="en-US" altLang="zh-CN" dirty="0" smtClean="0">
              <a:latin typeface="+mn-ea"/>
            </a:endParaRPr>
          </a:p>
          <a:p>
            <a:r>
              <a:rPr lang="en-US" altLang="zh-CN" dirty="0" smtClean="0">
                <a:latin typeface="+mn-ea"/>
              </a:rPr>
              <a:t>Uber-in-Light</a:t>
            </a:r>
            <a:endParaRPr lang="zh-CN" altLang="en-US" dirty="0">
              <a:latin typeface="+mn-ea"/>
            </a:endParaRP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5662729" y="407194"/>
            <a:ext cx="5278120" cy="2701925"/>
          </a:xfrm>
          <a:prstGeom prst="rect">
            <a:avLst/>
          </a:prstGeom>
        </p:spPr>
      </p:pic>
      <p:pic>
        <p:nvPicPr>
          <p:cNvPr id="5" name="图片 4"/>
          <p:cNvPicPr/>
          <p:nvPr/>
        </p:nvPicPr>
        <p:blipFill>
          <a:blip r:embed="rId4" cstate="print">
            <a:extLst>
              <a:ext uri="{28A0092B-C50C-407E-A947-70E740481C1C}">
                <a14:useLocalDpi xmlns:a14="http://schemas.microsoft.com/office/drawing/2010/main" val="0"/>
              </a:ext>
            </a:extLst>
          </a:blip>
          <a:stretch>
            <a:fillRect/>
          </a:stretch>
        </p:blipFill>
        <p:spPr>
          <a:xfrm>
            <a:off x="5662729" y="3646804"/>
            <a:ext cx="5278120" cy="2817495"/>
          </a:xfrm>
          <a:prstGeom prst="rect">
            <a:avLst/>
          </a:prstGeom>
        </p:spPr>
      </p:pic>
      <p:sp>
        <p:nvSpPr>
          <p:cNvPr id="6" name="文本框 5"/>
          <p:cNvSpPr txBox="1"/>
          <p:nvPr/>
        </p:nvSpPr>
        <p:spPr>
          <a:xfrm>
            <a:off x="6649201" y="3109119"/>
            <a:ext cx="3305175" cy="369332"/>
          </a:xfrm>
          <a:prstGeom prst="rect">
            <a:avLst/>
          </a:prstGeom>
          <a:noFill/>
        </p:spPr>
        <p:txBody>
          <a:bodyPr wrap="square" rtlCol="0">
            <a:spAutoFit/>
          </a:bodyPr>
          <a:lstStyle/>
          <a:p>
            <a:pPr algn="ctr"/>
            <a:r>
              <a:rPr lang="en-US" altLang="zh-CN" dirty="0" err="1" smtClean="0">
                <a:latin typeface="Helvetica" panose="020B0604020202030204" pitchFamily="34" charset="0"/>
              </a:rPr>
              <a:t>InFrame</a:t>
            </a:r>
            <a:r>
              <a:rPr lang="en-US" altLang="zh-CN" dirty="0" smtClean="0">
                <a:latin typeface="Helvetica" panose="020B0604020202030204" pitchFamily="34" charset="0"/>
              </a:rPr>
              <a:t>, </a:t>
            </a:r>
            <a:r>
              <a:rPr lang="en-US" altLang="zh-CN" dirty="0" err="1" smtClean="0">
                <a:latin typeface="Helvetica" panose="020B0604020202030204" pitchFamily="34" charset="0"/>
              </a:rPr>
              <a:t>InFrame</a:t>
            </a:r>
            <a:r>
              <a:rPr lang="en-US" altLang="zh-CN" dirty="0" smtClean="0">
                <a:latin typeface="Helvetica" panose="020B0604020202030204" pitchFamily="34" charset="0"/>
              </a:rPr>
              <a:t>++</a:t>
            </a:r>
            <a:endParaRPr lang="zh-CN" altLang="en-US" dirty="0">
              <a:latin typeface="Helvetica" panose="020B0604020202030204" pitchFamily="34" charset="0"/>
            </a:endParaRPr>
          </a:p>
        </p:txBody>
      </p:sp>
      <p:sp>
        <p:nvSpPr>
          <p:cNvPr id="7" name="文本框 6"/>
          <p:cNvSpPr txBox="1"/>
          <p:nvPr/>
        </p:nvSpPr>
        <p:spPr>
          <a:xfrm>
            <a:off x="6649201" y="6467596"/>
            <a:ext cx="3305175" cy="369332"/>
          </a:xfrm>
          <a:prstGeom prst="rect">
            <a:avLst/>
          </a:prstGeom>
          <a:noFill/>
        </p:spPr>
        <p:txBody>
          <a:bodyPr wrap="square" rtlCol="0">
            <a:spAutoFit/>
          </a:bodyPr>
          <a:lstStyle/>
          <a:p>
            <a:pPr algn="ctr"/>
            <a:r>
              <a:rPr lang="en-US" altLang="zh-CN" dirty="0" err="1" smtClean="0">
                <a:latin typeface="Helvetica" panose="020B0604020202030204" pitchFamily="34" charset="0"/>
              </a:rPr>
              <a:t>TextureCode</a:t>
            </a:r>
            <a:endParaRPr lang="zh-CN" altLang="en-US" dirty="0">
              <a:latin typeface="Helvetica" panose="020B0604020202030204" pitchFamily="34" charset="0"/>
            </a:endParaRPr>
          </a:p>
        </p:txBody>
      </p:sp>
    </p:spTree>
    <p:extLst>
      <p:ext uri="{BB962C8B-B14F-4D97-AF65-F5344CB8AC3E}">
        <p14:creationId xmlns:p14="http://schemas.microsoft.com/office/powerpoint/2010/main" val="1836296503"/>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Helvetica" charset="0"/>
                <a:cs typeface="Times New Roman" pitchFamily="18" charset="0"/>
              </a:rPr>
              <a:t>Three Conflicting Key </a:t>
            </a:r>
            <a:r>
              <a:rPr lang="en-US" altLang="zh-CN" dirty="0" smtClean="0">
                <a:latin typeface="Helvetica" charset="0"/>
                <a:cs typeface="Times New Roman" pitchFamily="18" charset="0"/>
              </a:rPr>
              <a:t>Goals</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490" y="1448641"/>
            <a:ext cx="6359505" cy="5192001"/>
          </a:xfrm>
          <a:prstGeom prst="rect">
            <a:avLst/>
          </a:prstGeom>
        </p:spPr>
      </p:pic>
      <p:sp>
        <p:nvSpPr>
          <p:cNvPr id="8" name="矩形 7"/>
          <p:cNvSpPr/>
          <p:nvPr/>
        </p:nvSpPr>
        <p:spPr>
          <a:xfrm>
            <a:off x="1763531" y="6178977"/>
            <a:ext cx="1794176" cy="461665"/>
          </a:xfrm>
          <a:prstGeom prst="rect">
            <a:avLst/>
          </a:prstGeom>
        </p:spPr>
        <p:txBody>
          <a:bodyPr wrap="square">
            <a:spAutoFit/>
          </a:bodyPr>
          <a:lstStyle/>
          <a:p>
            <a:r>
              <a:rPr lang="en-US" sz="2400" b="1" dirty="0" smtClean="0">
                <a:solidFill>
                  <a:srgbClr val="C00000"/>
                </a:solidFill>
              </a:rPr>
              <a:t>Invisibility</a:t>
            </a:r>
            <a:endParaRPr lang="en-US" sz="2400" b="1" dirty="0">
              <a:solidFill>
                <a:srgbClr val="C00000"/>
              </a:solidFill>
            </a:endParaRPr>
          </a:p>
        </p:txBody>
      </p:sp>
      <p:sp>
        <p:nvSpPr>
          <p:cNvPr id="9" name="矩形 8"/>
          <p:cNvSpPr/>
          <p:nvPr/>
        </p:nvSpPr>
        <p:spPr>
          <a:xfrm rot="18900000">
            <a:off x="5006836" y="5087394"/>
            <a:ext cx="2161298" cy="461665"/>
          </a:xfrm>
          <a:prstGeom prst="rect">
            <a:avLst/>
          </a:prstGeom>
        </p:spPr>
        <p:txBody>
          <a:bodyPr wrap="square">
            <a:spAutoFit/>
          </a:bodyPr>
          <a:lstStyle/>
          <a:p>
            <a:r>
              <a:rPr lang="en-US" sz="2400" b="1" dirty="0" err="1" smtClean="0">
                <a:solidFill>
                  <a:srgbClr val="4DAF4A"/>
                </a:solidFill>
              </a:rPr>
              <a:t>Throughtput</a:t>
            </a:r>
            <a:endParaRPr lang="en-US" sz="2400" b="1" dirty="0">
              <a:solidFill>
                <a:srgbClr val="4DAF4A"/>
              </a:solidFill>
            </a:endParaRPr>
          </a:p>
        </p:txBody>
      </p:sp>
      <p:sp>
        <p:nvSpPr>
          <p:cNvPr id="10" name="矩形 9"/>
          <p:cNvSpPr/>
          <p:nvPr/>
        </p:nvSpPr>
        <p:spPr>
          <a:xfrm rot="16200000">
            <a:off x="6083234" y="2491880"/>
            <a:ext cx="1794176" cy="461665"/>
          </a:xfrm>
          <a:prstGeom prst="rect">
            <a:avLst/>
          </a:prstGeom>
        </p:spPr>
        <p:txBody>
          <a:bodyPr wrap="square">
            <a:spAutoFit/>
          </a:bodyPr>
          <a:lstStyle/>
          <a:p>
            <a:r>
              <a:rPr lang="en-US" sz="2400" b="1" dirty="0" smtClean="0">
                <a:solidFill>
                  <a:srgbClr val="377EB8"/>
                </a:solidFill>
              </a:rPr>
              <a:t>Reliability</a:t>
            </a:r>
            <a:endParaRPr lang="en-US" sz="2400" b="1" dirty="0">
              <a:solidFill>
                <a:srgbClr val="377EB8"/>
              </a:solidFill>
            </a:endParaRPr>
          </a:p>
        </p:txBody>
      </p:sp>
      <p:sp>
        <p:nvSpPr>
          <p:cNvPr id="12" name="矩形 11"/>
          <p:cNvSpPr/>
          <p:nvPr/>
        </p:nvSpPr>
        <p:spPr>
          <a:xfrm>
            <a:off x="7520108" y="1547754"/>
            <a:ext cx="4671892" cy="2677656"/>
          </a:xfrm>
          <a:prstGeom prst="rect">
            <a:avLst/>
          </a:prstGeom>
        </p:spPr>
        <p:txBody>
          <a:bodyPr wrap="square">
            <a:spAutoFit/>
          </a:bodyPr>
          <a:lstStyle/>
          <a:p>
            <a:r>
              <a:rPr lang="en-US" sz="2400" dirty="0"/>
              <a:t>Three key goals on </a:t>
            </a:r>
            <a:r>
              <a:rPr lang="en-US" sz="2400" dirty="0">
                <a:solidFill>
                  <a:srgbClr val="C00000"/>
                </a:solidFill>
              </a:rPr>
              <a:t>imperceptible</a:t>
            </a:r>
            <a:r>
              <a:rPr lang="en-US" sz="2400" dirty="0"/>
              <a:t>, </a:t>
            </a:r>
            <a:r>
              <a:rPr lang="en-US" sz="2400" dirty="0">
                <a:solidFill>
                  <a:srgbClr val="4DAF4A"/>
                </a:solidFill>
              </a:rPr>
              <a:t>high rate</a:t>
            </a:r>
            <a:r>
              <a:rPr lang="en-US" sz="2400" dirty="0"/>
              <a:t>, and </a:t>
            </a:r>
            <a:r>
              <a:rPr lang="en-US" sz="2400" dirty="0" smtClean="0">
                <a:solidFill>
                  <a:srgbClr val="377EB8"/>
                </a:solidFill>
              </a:rPr>
              <a:t>reliable</a:t>
            </a:r>
            <a:r>
              <a:rPr lang="en-US" sz="2400" dirty="0" smtClean="0"/>
              <a:t> communication </a:t>
            </a:r>
            <a:r>
              <a:rPr lang="en-US" sz="2400" dirty="0"/>
              <a:t>are desirable but </a:t>
            </a:r>
            <a:r>
              <a:rPr lang="en-US" sz="2400" dirty="0" smtClean="0"/>
              <a:t>conflicting.</a:t>
            </a:r>
          </a:p>
          <a:p>
            <a:endParaRPr lang="en-US" sz="2400" dirty="0"/>
          </a:p>
          <a:p>
            <a:r>
              <a:rPr lang="en-US" sz="2400" dirty="0" smtClean="0"/>
              <a:t>Previous works usually </a:t>
            </a:r>
            <a:r>
              <a:rPr lang="en-US" sz="2400" dirty="0"/>
              <a:t>made a trade-off among them</a:t>
            </a:r>
            <a:r>
              <a:rPr lang="en-US" sz="2400" dirty="0" smtClean="0"/>
              <a:t>.</a:t>
            </a:r>
            <a:endParaRPr lang="en-US" sz="2400" dirty="0">
              <a:solidFill>
                <a:srgbClr val="C00000"/>
              </a:solidFill>
            </a:endParaRPr>
          </a:p>
        </p:txBody>
      </p:sp>
      <p:sp>
        <p:nvSpPr>
          <p:cNvPr id="14" name="矩形 13"/>
          <p:cNvSpPr/>
          <p:nvPr/>
        </p:nvSpPr>
        <p:spPr>
          <a:xfrm>
            <a:off x="7520108" y="4757305"/>
            <a:ext cx="4671892" cy="1200329"/>
          </a:xfrm>
          <a:prstGeom prst="rect">
            <a:avLst/>
          </a:prstGeom>
        </p:spPr>
        <p:txBody>
          <a:bodyPr wrap="square">
            <a:spAutoFit/>
          </a:bodyPr>
          <a:lstStyle/>
          <a:p>
            <a:r>
              <a:rPr lang="en-US" sz="2400" b="1" dirty="0" err="1" smtClean="0">
                <a:solidFill>
                  <a:srgbClr val="4DAF4A"/>
                </a:solidFill>
              </a:rPr>
              <a:t>ChromaCode</a:t>
            </a:r>
            <a:r>
              <a:rPr lang="en-US" sz="2400" b="1" dirty="0" smtClean="0">
                <a:solidFill>
                  <a:srgbClr val="4DAF4A"/>
                </a:solidFill>
              </a:rPr>
              <a:t> </a:t>
            </a:r>
            <a:r>
              <a:rPr lang="en-US" sz="2400" b="1" dirty="0">
                <a:solidFill>
                  <a:srgbClr val="4DAF4A"/>
                </a:solidFill>
              </a:rPr>
              <a:t>achieves </a:t>
            </a:r>
            <a:r>
              <a:rPr lang="en-US" sz="2400" b="1" dirty="0" smtClean="0">
                <a:solidFill>
                  <a:srgbClr val="4DAF4A"/>
                </a:solidFill>
              </a:rPr>
              <a:t>all three goals </a:t>
            </a:r>
            <a:r>
              <a:rPr lang="en-US" sz="2400" b="1" dirty="0">
                <a:solidFill>
                  <a:srgbClr val="4DAF4A"/>
                </a:solidFill>
              </a:rPr>
              <a:t>while retaining </a:t>
            </a:r>
            <a:r>
              <a:rPr lang="en-US" sz="2400" b="1" dirty="0" smtClean="0">
                <a:solidFill>
                  <a:srgbClr val="4DAF4A"/>
                </a:solidFill>
              </a:rPr>
              <a:t>watching </a:t>
            </a:r>
            <a:r>
              <a:rPr lang="en-US" sz="2400" b="1" dirty="0">
                <a:solidFill>
                  <a:srgbClr val="4DAF4A"/>
                </a:solidFill>
              </a:rPr>
              <a:t>experience to </a:t>
            </a:r>
            <a:r>
              <a:rPr lang="en-US" sz="2400" b="1" dirty="0" smtClean="0">
                <a:solidFill>
                  <a:srgbClr val="4DAF4A"/>
                </a:solidFill>
              </a:rPr>
              <a:t>users.</a:t>
            </a:r>
            <a:endParaRPr lang="en-US" sz="2400" b="1" dirty="0">
              <a:solidFill>
                <a:srgbClr val="4DAF4A"/>
              </a:solidFill>
            </a:endParaRPr>
          </a:p>
        </p:txBody>
      </p:sp>
    </p:spTree>
    <p:extLst>
      <p:ext uri="{BB962C8B-B14F-4D97-AF65-F5344CB8AC3E}">
        <p14:creationId xmlns:p14="http://schemas.microsoft.com/office/powerpoint/2010/main" val="820567463"/>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3000"/>
                                  </p:iterate>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480"/>
                            </p:stCondLst>
                            <p:childTnLst>
                              <p:par>
                                <p:cTn id="21" presetID="10" presetClass="entr" presetSubtype="0" fill="hold" grpId="0" nodeType="afterEffect">
                                  <p:stCondLst>
                                    <p:cond delay="0"/>
                                  </p:stCondLst>
                                  <p:iterate type="lt">
                                    <p:tmPct val="3000"/>
                                  </p:iterate>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Helvetica" panose="020B0604020202030204" pitchFamily="34" charset="0"/>
              </a:rPr>
              <a:t>Overview</a:t>
            </a:r>
            <a:endParaRPr lang="zh-CN" altLang="en-US" dirty="0">
              <a:latin typeface="Helvetica" panose="020B0604020202030204" pitchFamily="34" charset="0"/>
            </a:endParaRPr>
          </a:p>
        </p:txBody>
      </p:sp>
      <p:sp>
        <p:nvSpPr>
          <p:cNvPr id="3" name="内容占位符 2"/>
          <p:cNvSpPr>
            <a:spLocks noGrp="1"/>
          </p:cNvSpPr>
          <p:nvPr>
            <p:ph idx="1"/>
          </p:nvPr>
        </p:nvSpPr>
        <p:spPr/>
        <p:txBody>
          <a:bodyPr/>
          <a:lstStyle/>
          <a:p>
            <a:pPr marL="0" indent="0">
              <a:buNone/>
            </a:pPr>
            <a:r>
              <a:rPr lang="en-US" altLang="zh-CN" dirty="0" err="1" smtClean="0">
                <a:latin typeface="+mn-ea"/>
              </a:rPr>
              <a:t>ChromaCode</a:t>
            </a:r>
            <a:r>
              <a:rPr lang="en-US" altLang="zh-CN" dirty="0" smtClean="0">
                <a:latin typeface="+mn-ea"/>
              </a:rPr>
              <a:t> overall architecture</a:t>
            </a:r>
            <a:endParaRPr lang="zh-CN" altLang="en-US" dirty="0">
              <a:latin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60143"/>
            <a:ext cx="9883227" cy="3316820"/>
          </a:xfrm>
          <a:prstGeom prst="rect">
            <a:avLst/>
          </a:prstGeom>
        </p:spPr>
      </p:pic>
      <p:sp>
        <p:nvSpPr>
          <p:cNvPr id="5" name="矩形 4"/>
          <p:cNvSpPr/>
          <p:nvPr/>
        </p:nvSpPr>
        <p:spPr>
          <a:xfrm>
            <a:off x="2438400" y="3425371"/>
            <a:ext cx="2206171" cy="943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855029" y="3418117"/>
            <a:ext cx="2206171" cy="943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28108" y="3425375"/>
            <a:ext cx="1872349" cy="943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281878" y="2677891"/>
            <a:ext cx="1872349" cy="943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448800" y="3418117"/>
            <a:ext cx="1407886" cy="27588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438400" y="4862286"/>
            <a:ext cx="4622800" cy="928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1946510"/>
      </p:ext>
    </p:extLst>
  </p:cSld>
  <p:clrMapOvr>
    <a:masterClrMapping/>
  </p:clrMapOvr>
  <mc:AlternateContent xmlns:mc="http://schemas.openxmlformats.org/markup-compatibility/2006" xmlns:p14="http://schemas.microsoft.com/office/powerpoint/2010/main">
    <mc:Choice Requires="p14">
      <p:transition>
        <p14:ferris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Helvetica" charset="0"/>
                <a:cs typeface="Times New Roman" pitchFamily="18" charset="0"/>
              </a:rPr>
              <a:t>Hidden Screen-Camera Channel</a:t>
            </a:r>
            <a:endParaRPr lang="en-US" altLang="zh-CN" dirty="0" smtClean="0">
              <a:latin typeface="Helvetica" charset="0"/>
              <a:cs typeface="Times New Roman" pitchFamily="18" charset="0"/>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207" y="2997324"/>
            <a:ext cx="1618016" cy="910134"/>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3357" y="4437164"/>
            <a:ext cx="1618016" cy="910134"/>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417" y="4370870"/>
            <a:ext cx="1618016" cy="1042722"/>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8417" y="3003498"/>
            <a:ext cx="1618016" cy="910134"/>
          </a:xfrm>
          <a:prstGeom prst="rect">
            <a:avLst/>
          </a:prstGeom>
        </p:spPr>
      </p:pic>
      <p:sp>
        <p:nvSpPr>
          <p:cNvPr id="14" name="文本框 13"/>
          <p:cNvSpPr txBox="1"/>
          <p:nvPr/>
        </p:nvSpPr>
        <p:spPr>
          <a:xfrm>
            <a:off x="2461121" y="2634166"/>
            <a:ext cx="292608" cy="369332"/>
          </a:xfrm>
          <a:prstGeom prst="rect">
            <a:avLst/>
          </a:prstGeom>
          <a:noFill/>
        </p:spPr>
        <p:txBody>
          <a:bodyPr wrap="square" rtlCol="0">
            <a:spAutoFit/>
          </a:bodyPr>
          <a:lstStyle/>
          <a:p>
            <a:pPr algn="ctr"/>
            <a:r>
              <a:rPr lang="en-US" altLang="zh-CN" dirty="0" smtClean="0"/>
              <a:t>V</a:t>
            </a:r>
            <a:endParaRPr lang="zh-CN" altLang="en-US" dirty="0"/>
          </a:p>
        </p:txBody>
      </p:sp>
      <p:sp>
        <p:nvSpPr>
          <p:cNvPr id="15" name="文本框 14"/>
          <p:cNvSpPr txBox="1"/>
          <p:nvPr/>
        </p:nvSpPr>
        <p:spPr>
          <a:xfrm>
            <a:off x="2461121" y="4048055"/>
            <a:ext cx="292608" cy="369332"/>
          </a:xfrm>
          <a:prstGeom prst="rect">
            <a:avLst/>
          </a:prstGeom>
          <a:noFill/>
        </p:spPr>
        <p:txBody>
          <a:bodyPr wrap="square" rtlCol="0">
            <a:spAutoFit/>
          </a:bodyPr>
          <a:lstStyle/>
          <a:p>
            <a:pPr algn="ctr"/>
            <a:r>
              <a:rPr lang="en-US" altLang="zh-CN" dirty="0" smtClean="0"/>
              <a:t>D</a:t>
            </a:r>
            <a:endParaRPr lang="zh-CN" altLang="en-US" dirty="0"/>
          </a:p>
        </p:txBody>
      </p:sp>
      <p:sp>
        <p:nvSpPr>
          <p:cNvPr id="16" name="文本框 15"/>
          <p:cNvSpPr txBox="1"/>
          <p:nvPr/>
        </p:nvSpPr>
        <p:spPr>
          <a:xfrm>
            <a:off x="5229207" y="2626517"/>
            <a:ext cx="1618016" cy="369332"/>
          </a:xfrm>
          <a:prstGeom prst="rect">
            <a:avLst/>
          </a:prstGeom>
          <a:noFill/>
        </p:spPr>
        <p:txBody>
          <a:bodyPr wrap="square" rtlCol="0">
            <a:spAutoFit/>
          </a:bodyPr>
          <a:lstStyle/>
          <a:p>
            <a:pPr algn="ctr"/>
            <a:r>
              <a:rPr lang="en-US" altLang="zh-CN" dirty="0" smtClean="0"/>
              <a:t>V+D</a:t>
            </a:r>
            <a:endParaRPr lang="zh-CN" altLang="en-US" dirty="0"/>
          </a:p>
        </p:txBody>
      </p:sp>
      <p:sp>
        <p:nvSpPr>
          <p:cNvPr id="17" name="文本框 16"/>
          <p:cNvSpPr txBox="1"/>
          <p:nvPr/>
        </p:nvSpPr>
        <p:spPr>
          <a:xfrm>
            <a:off x="5229207" y="4063510"/>
            <a:ext cx="1618016" cy="369332"/>
          </a:xfrm>
          <a:prstGeom prst="rect">
            <a:avLst/>
          </a:prstGeom>
          <a:noFill/>
        </p:spPr>
        <p:txBody>
          <a:bodyPr wrap="square" rtlCol="0">
            <a:spAutoFit/>
          </a:bodyPr>
          <a:lstStyle/>
          <a:p>
            <a:pPr algn="ctr"/>
            <a:r>
              <a:rPr lang="en-US" altLang="zh-CN" dirty="0" smtClean="0"/>
              <a:t>V-D</a:t>
            </a:r>
            <a:endParaRPr lang="zh-CN" altLang="en-US" dirty="0"/>
          </a:p>
        </p:txBody>
      </p:sp>
      <p:sp>
        <p:nvSpPr>
          <p:cNvPr id="22" name="矩形 21"/>
          <p:cNvSpPr/>
          <p:nvPr/>
        </p:nvSpPr>
        <p:spPr>
          <a:xfrm>
            <a:off x="1515516" y="1568147"/>
            <a:ext cx="7939769" cy="954107"/>
          </a:xfrm>
          <a:prstGeom prst="rect">
            <a:avLst/>
          </a:prstGeom>
        </p:spPr>
        <p:txBody>
          <a:bodyPr wrap="square">
            <a:spAutoFit/>
          </a:bodyPr>
          <a:lstStyle/>
          <a:p>
            <a:r>
              <a:rPr lang="en-US" sz="2800" dirty="0"/>
              <a:t>Hiding </a:t>
            </a:r>
            <a:r>
              <a:rPr lang="en-US" sz="2800" dirty="0" smtClean="0"/>
              <a:t>data frame from </a:t>
            </a:r>
            <a:r>
              <a:rPr lang="en-US" sz="2800" dirty="0"/>
              <a:t>human eyes is achieved by </a:t>
            </a:r>
            <a:r>
              <a:rPr lang="en-US" sz="2800" dirty="0">
                <a:solidFill>
                  <a:srgbClr val="C00000"/>
                </a:solidFill>
              </a:rPr>
              <a:t>complementary lightness modification</a:t>
            </a:r>
            <a:r>
              <a:rPr lang="en-US" sz="2800" dirty="0"/>
              <a:t>.</a:t>
            </a:r>
          </a:p>
        </p:txBody>
      </p:sp>
      <p:sp>
        <p:nvSpPr>
          <p:cNvPr id="6" name="左大括号 5"/>
          <p:cNvSpPr/>
          <p:nvPr/>
        </p:nvSpPr>
        <p:spPr>
          <a:xfrm>
            <a:off x="3822575" y="2995849"/>
            <a:ext cx="523814" cy="266163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左大括号 26"/>
          <p:cNvSpPr/>
          <p:nvPr/>
        </p:nvSpPr>
        <p:spPr>
          <a:xfrm rot="10800000">
            <a:off x="7458069" y="2960952"/>
            <a:ext cx="723996" cy="2661634"/>
          </a:xfrm>
          <a:prstGeom prst="leftBrace">
            <a:avLst>
              <a:gd name="adj1" fmla="val 8333"/>
              <a:gd name="adj2" fmla="val 78507"/>
            </a:avLst>
          </a:prstGeom>
          <a:ln w="57150">
            <a:solidFill>
              <a:srgbClr val="4DAF4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矩形 27"/>
          <p:cNvSpPr/>
          <p:nvPr/>
        </p:nvSpPr>
        <p:spPr>
          <a:xfrm>
            <a:off x="4796639" y="5334289"/>
            <a:ext cx="2502608" cy="369332"/>
          </a:xfrm>
          <a:prstGeom prst="rect">
            <a:avLst/>
          </a:prstGeom>
        </p:spPr>
        <p:txBody>
          <a:bodyPr wrap="none">
            <a:spAutoFit/>
          </a:bodyPr>
          <a:lstStyle/>
          <a:p>
            <a:r>
              <a:rPr lang="en-US" altLang="zh-CN" dirty="0" smtClean="0"/>
              <a:t>Complementary frames</a:t>
            </a:r>
            <a:endParaRPr lang="en-US" dirty="0"/>
          </a:p>
        </p:txBody>
      </p:sp>
      <p:pic>
        <p:nvPicPr>
          <p:cNvPr id="29" name="图片 28"/>
          <p:cNvPicPr>
            <a:picLocks noChangeAspect="1"/>
          </p:cNvPicPr>
          <p:nvPr/>
        </p:nvPicPr>
        <p:blipFill>
          <a:blip r:embed="rId7"/>
          <a:stretch>
            <a:fillRect/>
          </a:stretch>
        </p:blipFill>
        <p:spPr>
          <a:xfrm>
            <a:off x="10841370" y="4376960"/>
            <a:ext cx="1030541" cy="1030541"/>
          </a:xfrm>
          <a:prstGeom prst="rect">
            <a:avLst/>
          </a:prstGeom>
        </p:spPr>
      </p:pic>
      <p:pic>
        <p:nvPicPr>
          <p:cNvPr id="30" name="图片 29"/>
          <p:cNvPicPr>
            <a:picLocks noChangeAspect="1"/>
          </p:cNvPicPr>
          <p:nvPr/>
        </p:nvPicPr>
        <p:blipFill>
          <a:blip r:embed="rId8"/>
          <a:stretch>
            <a:fillRect/>
          </a:stretch>
        </p:blipFill>
        <p:spPr>
          <a:xfrm>
            <a:off x="10663031" y="3275193"/>
            <a:ext cx="1402897" cy="685081"/>
          </a:xfrm>
          <a:prstGeom prst="rect">
            <a:avLst/>
          </a:prstGeom>
        </p:spPr>
      </p:pic>
      <p:sp>
        <p:nvSpPr>
          <p:cNvPr id="31" name="矩形 30"/>
          <p:cNvSpPr/>
          <p:nvPr/>
        </p:nvSpPr>
        <p:spPr>
          <a:xfrm>
            <a:off x="8360404" y="3275860"/>
            <a:ext cx="2302627" cy="523220"/>
          </a:xfrm>
          <a:prstGeom prst="rect">
            <a:avLst/>
          </a:prstGeom>
        </p:spPr>
        <p:txBody>
          <a:bodyPr wrap="square">
            <a:spAutoFit/>
          </a:bodyPr>
          <a:lstStyle/>
          <a:p>
            <a:r>
              <a:rPr lang="en-US" sz="2800" b="1" dirty="0" smtClean="0">
                <a:solidFill>
                  <a:srgbClr val="4DAF4A"/>
                </a:solidFill>
              </a:rPr>
              <a:t>Flicker fused</a:t>
            </a:r>
            <a:endParaRPr lang="en-US" sz="2800" b="1" dirty="0">
              <a:solidFill>
                <a:srgbClr val="4DAF4A"/>
              </a:solidFill>
            </a:endParaRPr>
          </a:p>
        </p:txBody>
      </p:sp>
      <p:sp>
        <p:nvSpPr>
          <p:cNvPr id="32" name="左大括号 31"/>
          <p:cNvSpPr/>
          <p:nvPr/>
        </p:nvSpPr>
        <p:spPr>
          <a:xfrm rot="10800000">
            <a:off x="7463282" y="2960952"/>
            <a:ext cx="523814" cy="2661634"/>
          </a:xfrm>
          <a:prstGeom prst="leftBrace">
            <a:avLst>
              <a:gd name="adj1" fmla="val 8333"/>
              <a:gd name="adj2" fmla="val 30264"/>
            </a:avLst>
          </a:prstGeom>
          <a:ln w="57150">
            <a:solidFill>
              <a:srgbClr val="377E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矩形 32"/>
          <p:cNvSpPr/>
          <p:nvPr/>
        </p:nvSpPr>
        <p:spPr>
          <a:xfrm>
            <a:off x="8249547" y="4580326"/>
            <a:ext cx="2684342" cy="523220"/>
          </a:xfrm>
          <a:prstGeom prst="rect">
            <a:avLst/>
          </a:prstGeom>
        </p:spPr>
        <p:txBody>
          <a:bodyPr wrap="square">
            <a:spAutoFit/>
          </a:bodyPr>
          <a:lstStyle/>
          <a:p>
            <a:r>
              <a:rPr lang="en-US" sz="2800" b="1" dirty="0" smtClean="0">
                <a:solidFill>
                  <a:srgbClr val="377EB8"/>
                </a:solidFill>
              </a:rPr>
              <a:t>Both captured</a:t>
            </a:r>
            <a:endParaRPr lang="en-US" sz="2800" b="1" dirty="0">
              <a:solidFill>
                <a:srgbClr val="377EB8"/>
              </a:solidFill>
            </a:endParaRPr>
          </a:p>
        </p:txBody>
      </p:sp>
      <p:sp>
        <p:nvSpPr>
          <p:cNvPr id="20" name="矩形 19"/>
          <p:cNvSpPr/>
          <p:nvPr/>
        </p:nvSpPr>
        <p:spPr>
          <a:xfrm>
            <a:off x="1518743" y="5703621"/>
            <a:ext cx="7939769" cy="954107"/>
          </a:xfrm>
          <a:prstGeom prst="rect">
            <a:avLst/>
          </a:prstGeom>
        </p:spPr>
        <p:txBody>
          <a:bodyPr wrap="square">
            <a:spAutoFit/>
          </a:bodyPr>
          <a:lstStyle/>
          <a:p>
            <a:r>
              <a:rPr lang="en-US" sz="2800" dirty="0" smtClean="0"/>
              <a:t>But the hiding quality is not good enough in related works.</a:t>
            </a:r>
            <a:endParaRPr lang="en-US" sz="2800" dirty="0"/>
          </a:p>
        </p:txBody>
      </p:sp>
    </p:spTree>
    <p:extLst>
      <p:ext uri="{BB962C8B-B14F-4D97-AF65-F5344CB8AC3E}">
        <p14:creationId xmlns:p14="http://schemas.microsoft.com/office/powerpoint/2010/main" val="3941858456"/>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10" presetClass="entr" presetSubtype="0" fill="hold" grpId="0" nodeType="after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par>
                                <p:cTn id="41" presetID="10" presetClass="entr" presetSubtype="0" fill="hold" grpId="0" nodeType="withEffect">
                                  <p:stCondLst>
                                    <p:cond delay="0"/>
                                  </p:stCondLst>
                                  <p:iterate type="lt">
                                    <p:tmPct val="300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165"/>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par>
                                <p:cTn id="48" presetID="10" presetClass="entr" presetSubtype="0" fill="hold" grpId="0" nodeType="withEffect">
                                  <p:stCondLst>
                                    <p:cond delay="0"/>
                                  </p:stCondLst>
                                  <p:iterate type="lt">
                                    <p:tmPct val="3000"/>
                                  </p:iterate>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6" grpId="0" animBg="1"/>
      <p:bldP spid="27" grpId="0" animBg="1"/>
      <p:bldP spid="28" grpId="0"/>
      <p:bldP spid="31" grpId="0"/>
      <p:bldP spid="32" grpId="0" animBg="1"/>
      <p:bldP spid="33"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Helvetica" charset="0"/>
                <a:cs typeface="Times New Roman" pitchFamily="18" charset="0"/>
              </a:rPr>
              <a:t>Color space preliminaries</a:t>
            </a:r>
            <a:endParaRPr lang="zh-CN" altLang="en-US" dirty="0"/>
          </a:p>
        </p:txBody>
      </p:sp>
      <p:sp>
        <p:nvSpPr>
          <p:cNvPr id="3" name="内容占位符 2"/>
          <p:cNvSpPr>
            <a:spLocks noGrp="1"/>
          </p:cNvSpPr>
          <p:nvPr>
            <p:ph idx="1"/>
          </p:nvPr>
        </p:nvSpPr>
        <p:spPr>
          <a:xfrm>
            <a:off x="838200" y="1601341"/>
            <a:ext cx="10515600" cy="4351338"/>
          </a:xfrm>
        </p:spPr>
        <p:txBody>
          <a:bodyPr/>
          <a:lstStyle/>
          <a:p>
            <a:pPr marL="0" indent="0">
              <a:buNone/>
            </a:pPr>
            <a:r>
              <a:rPr lang="en-US" altLang="zh-CN" dirty="0" smtClean="0">
                <a:latin typeface="+mn-ea"/>
              </a:rPr>
              <a:t>Color spaces are </a:t>
            </a:r>
            <a:r>
              <a:rPr lang="en-US" altLang="zh-CN" dirty="0" smtClean="0">
                <a:solidFill>
                  <a:srgbClr val="C00000"/>
                </a:solidFill>
                <a:latin typeface="+mn-ea"/>
              </a:rPr>
              <a:t>models</a:t>
            </a:r>
            <a:r>
              <a:rPr lang="en-US" altLang="zh-CN" dirty="0" smtClean="0">
                <a:latin typeface="+mn-ea"/>
              </a:rPr>
              <a:t> for human vision system.</a:t>
            </a:r>
          </a:p>
          <a:p>
            <a:pPr marL="0" indent="0">
              <a:buNone/>
            </a:pPr>
            <a:r>
              <a:rPr lang="en-US" altLang="zh-CN" dirty="0" smtClean="0">
                <a:latin typeface="+mn-ea"/>
              </a:rPr>
              <a:t>CIERGB color space was built from human eyes </a:t>
            </a:r>
            <a:r>
              <a:rPr lang="en-US" altLang="zh-CN" dirty="0" smtClean="0">
                <a:solidFill>
                  <a:srgbClr val="C00000"/>
                </a:solidFill>
                <a:latin typeface="+mn-ea"/>
              </a:rPr>
              <a:t>experiments</a:t>
            </a:r>
            <a:r>
              <a:rPr lang="en-US" altLang="zh-CN" dirty="0" smtClean="0">
                <a:latin typeface="+mn-ea"/>
              </a:rPr>
              <a:t>.</a:t>
            </a:r>
          </a:p>
          <a:p>
            <a:pPr marL="0" indent="0">
              <a:buNone/>
            </a:pPr>
            <a:r>
              <a:rPr lang="en-US" altLang="zh-CN" dirty="0" smtClean="0">
                <a:latin typeface="+mn-ea"/>
              </a:rPr>
              <a:t>CIERGB has chromaticity distributions in </a:t>
            </a:r>
            <a:r>
              <a:rPr lang="en-US" altLang="zh-CN" dirty="0" smtClean="0">
                <a:solidFill>
                  <a:srgbClr val="C00000"/>
                </a:solidFill>
                <a:latin typeface="+mn-ea"/>
              </a:rPr>
              <a:t>negative axis</a:t>
            </a:r>
            <a:r>
              <a:rPr lang="en-US" altLang="zh-CN" dirty="0" smtClean="0">
                <a:latin typeface="+mn-ea"/>
              </a:rPr>
              <a:t>. </a:t>
            </a:r>
            <a:endParaRPr lang="zh-CN" altLang="en-US" dirty="0">
              <a:latin typeface="+mn-ea"/>
            </a:endParaRPr>
          </a:p>
        </p:txBody>
      </p:sp>
      <p:pic>
        <p:nvPicPr>
          <p:cNvPr id="4" name="图片 3" descr="192px-Cones_SMJ2_E.svg"/>
          <p:cNvPicPr/>
          <p:nvPr/>
        </p:nvPicPr>
        <p:blipFill>
          <a:blip r:embed="rId3"/>
          <a:stretch>
            <a:fillRect/>
          </a:stretch>
        </p:blipFill>
        <p:spPr>
          <a:xfrm>
            <a:off x="559663" y="3466667"/>
            <a:ext cx="3308291" cy="2498627"/>
          </a:xfrm>
          <a:prstGeom prst="rect">
            <a:avLst/>
          </a:prstGeom>
        </p:spPr>
      </p:pic>
      <p:pic>
        <p:nvPicPr>
          <p:cNvPr id="6" name="Picture 2" descr="https://upload.wikimedia.org/wikipedia/commons/thumb/1/16/CIE1931_rgxy.png/325px-CIE1931_rgxy.png"/>
          <p:cNvPicPr/>
          <p:nvPr/>
        </p:nvPicPr>
        <p:blipFill>
          <a:blip r:embed="rId4">
            <a:extLst>
              <a:ext uri="{28A0092B-C50C-407E-A947-70E740481C1C}">
                <a14:useLocalDpi xmlns:a14="http://schemas.microsoft.com/office/drawing/2010/main" val="0"/>
              </a:ext>
            </a:extLst>
          </a:blip>
          <a:srcRect/>
          <a:stretch>
            <a:fillRect/>
          </a:stretch>
        </p:blipFill>
        <p:spPr bwMode="auto">
          <a:xfrm>
            <a:off x="7602852" y="3462205"/>
            <a:ext cx="2638027" cy="2638027"/>
          </a:xfrm>
          <a:prstGeom prst="rect">
            <a:avLst/>
          </a:prstGeom>
          <a:noFill/>
          <a:extLst/>
        </p:spPr>
      </p:pic>
      <p:sp>
        <p:nvSpPr>
          <p:cNvPr id="7" name="文本框 6"/>
          <p:cNvSpPr txBox="1"/>
          <p:nvPr/>
        </p:nvSpPr>
        <p:spPr>
          <a:xfrm>
            <a:off x="675205" y="6100232"/>
            <a:ext cx="3077209" cy="646331"/>
          </a:xfrm>
          <a:prstGeom prst="rect">
            <a:avLst/>
          </a:prstGeom>
          <a:noFill/>
        </p:spPr>
        <p:txBody>
          <a:bodyPr wrap="square" rtlCol="0">
            <a:spAutoFit/>
          </a:bodyPr>
          <a:lstStyle/>
          <a:p>
            <a:pPr algn="ctr"/>
            <a:r>
              <a:rPr lang="en-US" altLang="zh-CN" dirty="0" smtClean="0">
                <a:latin typeface="Helvetica" panose="020B0604020202030204" pitchFamily="34" charset="0"/>
              </a:rPr>
              <a:t>Three kinds of cone cells in human eyes</a:t>
            </a:r>
            <a:endParaRPr lang="zh-CN" altLang="en-US" dirty="0">
              <a:latin typeface="Helvetica" panose="020B0604020202030204" pitchFamily="34" charset="0"/>
            </a:endParaRPr>
          </a:p>
        </p:txBody>
      </p:sp>
      <p:sp>
        <p:nvSpPr>
          <p:cNvPr id="8" name="文本框 7"/>
          <p:cNvSpPr txBox="1"/>
          <p:nvPr/>
        </p:nvSpPr>
        <p:spPr>
          <a:xfrm>
            <a:off x="4114074" y="6093540"/>
            <a:ext cx="3190876" cy="646331"/>
          </a:xfrm>
          <a:prstGeom prst="rect">
            <a:avLst/>
          </a:prstGeom>
          <a:noFill/>
        </p:spPr>
        <p:txBody>
          <a:bodyPr wrap="square" rtlCol="0">
            <a:spAutoFit/>
          </a:bodyPr>
          <a:lstStyle/>
          <a:p>
            <a:pPr algn="ctr"/>
            <a:r>
              <a:rPr lang="en-US" altLang="zh-CN" dirty="0" smtClean="0">
                <a:latin typeface="Helvetica" panose="020B0604020202030204" pitchFamily="34" charset="0"/>
              </a:rPr>
              <a:t>Experiment to build RGB color space</a:t>
            </a:r>
            <a:endParaRPr lang="zh-CN" altLang="en-US" dirty="0">
              <a:latin typeface="Helvetica" panose="020B0604020202030204" pitchFamily="34" charset="0"/>
            </a:endParaRPr>
          </a:p>
        </p:txBody>
      </p:sp>
      <p:sp>
        <p:nvSpPr>
          <p:cNvPr id="9" name="文本框 8"/>
          <p:cNvSpPr txBox="1"/>
          <p:nvPr/>
        </p:nvSpPr>
        <p:spPr>
          <a:xfrm>
            <a:off x="7269279" y="6104694"/>
            <a:ext cx="3305175" cy="369332"/>
          </a:xfrm>
          <a:prstGeom prst="rect">
            <a:avLst/>
          </a:prstGeom>
          <a:noFill/>
        </p:spPr>
        <p:txBody>
          <a:bodyPr wrap="square" rtlCol="0">
            <a:spAutoFit/>
          </a:bodyPr>
          <a:lstStyle/>
          <a:p>
            <a:pPr algn="ctr"/>
            <a:r>
              <a:rPr lang="en-US" altLang="zh-CN" dirty="0">
                <a:latin typeface="Helvetica" panose="020B0604020202030204" pitchFamily="34" charset="0"/>
              </a:rPr>
              <a:t>CIERGB chromaticity space</a:t>
            </a:r>
            <a:endParaRPr lang="zh-CN" altLang="en-US" dirty="0">
              <a:latin typeface="Helvetica" panose="020B0604020202030204" pitchFamily="34" charset="0"/>
            </a:endParaRPr>
          </a:p>
        </p:txBody>
      </p:sp>
      <p:pic>
        <p:nvPicPr>
          <p:cNvPr id="10" name="图片 9"/>
          <p:cNvPicPr>
            <a:picLocks noChangeAspect="1"/>
          </p:cNvPicPr>
          <p:nvPr/>
        </p:nvPicPr>
        <p:blipFill>
          <a:blip r:embed="rId5"/>
          <a:stretch>
            <a:fillRect/>
          </a:stretch>
        </p:blipFill>
        <p:spPr>
          <a:xfrm>
            <a:off x="4114073" y="3462205"/>
            <a:ext cx="3190876" cy="2633565"/>
          </a:xfrm>
          <a:prstGeom prst="rect">
            <a:avLst/>
          </a:prstGeom>
        </p:spPr>
      </p:pic>
    </p:spTree>
    <p:extLst>
      <p:ext uri="{BB962C8B-B14F-4D97-AF65-F5344CB8AC3E}">
        <p14:creationId xmlns:p14="http://schemas.microsoft.com/office/powerpoint/2010/main" val="1509657451"/>
      </p:ext>
    </p:extLst>
  </p:cSld>
  <p:clrMapOvr>
    <a:masterClrMapping/>
  </p:clrMapOvr>
  <p:transition>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838200" y="365125"/>
            <a:ext cx="10515600" cy="1325563"/>
          </a:xfrm>
        </p:spPr>
        <p:txBody>
          <a:bodyPr/>
          <a:lstStyle/>
          <a:p>
            <a:r>
              <a:rPr lang="en-US" altLang="zh-CN" dirty="0">
                <a:latin typeface="Helvetica" charset="0"/>
                <a:cs typeface="Times New Roman" pitchFamily="18" charset="0"/>
              </a:rPr>
              <a:t>Color space preliminaries</a:t>
            </a:r>
            <a:endParaRPr lang="zh-CN" altLang="en-US" dirty="0"/>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1668743" y="1690688"/>
            <a:ext cx="2646872" cy="2839195"/>
          </a:xfrm>
          <a:prstGeom prst="rect">
            <a:avLst/>
          </a:prstGeom>
          <a:noFill/>
          <a:ln>
            <a:noFill/>
          </a:ln>
        </p:spPr>
      </p:pic>
      <p:pic>
        <p:nvPicPr>
          <p:cNvPr id="15" name="Picture 4" descr="https://upload.wikimedia.org/wikipedia/commons/thumb/f/f4/CIExy1931_MacAdam.png/325px-CIExy1931_MacAdam.png"/>
          <p:cNvPicPr/>
          <p:nvPr/>
        </p:nvPicPr>
        <p:blipFill>
          <a:blip r:embed="rId4">
            <a:extLst>
              <a:ext uri="{28A0092B-C50C-407E-A947-70E740481C1C}">
                <a14:useLocalDpi xmlns:a14="http://schemas.microsoft.com/office/drawing/2010/main" val="0"/>
              </a:ext>
            </a:extLst>
          </a:blip>
          <a:srcRect/>
          <a:stretch>
            <a:fillRect/>
          </a:stretch>
        </p:blipFill>
        <p:spPr bwMode="auto">
          <a:xfrm>
            <a:off x="6808516" y="1649036"/>
            <a:ext cx="2742504" cy="2903363"/>
          </a:xfrm>
          <a:prstGeom prst="rect">
            <a:avLst/>
          </a:prstGeom>
          <a:noFill/>
          <a:extLst/>
        </p:spPr>
      </p:pic>
      <p:sp>
        <p:nvSpPr>
          <p:cNvPr id="16" name="文本框 15"/>
          <p:cNvSpPr txBox="1"/>
          <p:nvPr/>
        </p:nvSpPr>
        <p:spPr>
          <a:xfrm>
            <a:off x="1409949" y="4529883"/>
            <a:ext cx="3421524" cy="369332"/>
          </a:xfrm>
          <a:prstGeom prst="rect">
            <a:avLst/>
          </a:prstGeom>
          <a:noFill/>
        </p:spPr>
        <p:txBody>
          <a:bodyPr wrap="square" rtlCol="0">
            <a:spAutoFit/>
          </a:bodyPr>
          <a:lstStyle/>
          <a:p>
            <a:pPr algn="ctr"/>
            <a:r>
              <a:rPr lang="en-US" altLang="zh-CN" dirty="0">
                <a:latin typeface="Helvetica" panose="020B0604020202030204" pitchFamily="34" charset="0"/>
              </a:rPr>
              <a:t>CIEXYZ chromaticity </a:t>
            </a:r>
            <a:r>
              <a:rPr lang="en-US" altLang="zh-CN" dirty="0" smtClean="0">
                <a:latin typeface="Helvetica" panose="020B0604020202030204" pitchFamily="34" charset="0"/>
              </a:rPr>
              <a:t>space</a:t>
            </a:r>
            <a:endParaRPr lang="zh-CN" altLang="en-US" dirty="0">
              <a:latin typeface="Helvetica" panose="020B0604020202030204" pitchFamily="34" charset="0"/>
            </a:endParaRPr>
          </a:p>
        </p:txBody>
      </p:sp>
      <p:sp>
        <p:nvSpPr>
          <p:cNvPr id="17" name="文本框 16"/>
          <p:cNvSpPr txBox="1"/>
          <p:nvPr/>
        </p:nvSpPr>
        <p:spPr>
          <a:xfrm>
            <a:off x="6549721" y="4552399"/>
            <a:ext cx="3527405" cy="369332"/>
          </a:xfrm>
          <a:prstGeom prst="rect">
            <a:avLst/>
          </a:prstGeom>
          <a:noFill/>
        </p:spPr>
        <p:txBody>
          <a:bodyPr wrap="square" rtlCol="0">
            <a:spAutoFit/>
          </a:bodyPr>
          <a:lstStyle/>
          <a:p>
            <a:pPr algn="ctr"/>
            <a:r>
              <a:rPr lang="en-US" altLang="zh-CN" dirty="0" err="1" smtClean="0">
                <a:latin typeface="Helvetica" panose="020B0604020202030204" pitchFamily="34" charset="0"/>
              </a:rPr>
              <a:t>MacAdam</a:t>
            </a:r>
            <a:r>
              <a:rPr lang="en-US" altLang="zh-CN" dirty="0" smtClean="0">
                <a:latin typeface="Helvetica" panose="020B0604020202030204" pitchFamily="34" charset="0"/>
              </a:rPr>
              <a:t> ellipses on CIEXYZ</a:t>
            </a:r>
            <a:endParaRPr lang="zh-CN" altLang="en-US" dirty="0">
              <a:latin typeface="Helvetica" panose="020B0604020202030204" pitchFamily="34" charset="0"/>
            </a:endParaRPr>
          </a:p>
        </p:txBody>
      </p:sp>
      <p:sp>
        <p:nvSpPr>
          <p:cNvPr id="18" name="内容占位符 2"/>
          <p:cNvSpPr txBox="1">
            <a:spLocks/>
          </p:cNvSpPr>
          <p:nvPr/>
        </p:nvSpPr>
        <p:spPr>
          <a:xfrm>
            <a:off x="947573" y="4973488"/>
            <a:ext cx="4346275" cy="1800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en-US" altLang="zh-CN" sz="2400" dirty="0">
                <a:latin typeface="+mn-ea"/>
              </a:rPr>
              <a:t>CIEXYZ color space was built </a:t>
            </a:r>
            <a:r>
              <a:rPr lang="en-US" altLang="zh-CN" sz="2400" dirty="0" smtClean="0">
                <a:latin typeface="+mn-ea"/>
              </a:rPr>
              <a:t>by </a:t>
            </a:r>
            <a:r>
              <a:rPr lang="en-US" altLang="zh-CN" sz="2400" dirty="0" smtClean="0">
                <a:solidFill>
                  <a:srgbClr val="C00000"/>
                </a:solidFill>
                <a:latin typeface="+mn-ea"/>
              </a:rPr>
              <a:t>linear transforming</a:t>
            </a:r>
            <a:r>
              <a:rPr lang="en-US" altLang="zh-CN" sz="2400" dirty="0" smtClean="0">
                <a:latin typeface="+mn-ea"/>
              </a:rPr>
              <a:t> CIERGB </a:t>
            </a:r>
            <a:r>
              <a:rPr lang="en-US" altLang="zh-CN" sz="2400" dirty="0">
                <a:latin typeface="+mn-ea"/>
              </a:rPr>
              <a:t>color space</a:t>
            </a:r>
            <a:r>
              <a:rPr lang="en-US" altLang="zh-CN" sz="2400" dirty="0" smtClean="0">
                <a:latin typeface="+mn-ea"/>
              </a:rPr>
              <a:t>.</a:t>
            </a:r>
          </a:p>
        </p:txBody>
      </p:sp>
      <p:sp>
        <p:nvSpPr>
          <p:cNvPr id="11" name="内容占位符 2"/>
          <p:cNvSpPr txBox="1">
            <a:spLocks/>
          </p:cNvSpPr>
          <p:nvPr/>
        </p:nvSpPr>
        <p:spPr>
          <a:xfrm>
            <a:off x="5423026" y="4973487"/>
            <a:ext cx="5513483" cy="1800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en-US" altLang="zh-CN" sz="2400" dirty="0" err="1" smtClean="0">
                <a:latin typeface="+mn-ea"/>
              </a:rPr>
              <a:t>MacAdam</a:t>
            </a:r>
            <a:r>
              <a:rPr lang="en-US" altLang="zh-CN" sz="2400" dirty="0" smtClean="0">
                <a:latin typeface="+mn-ea"/>
              </a:rPr>
              <a:t> ellipses prove CIERGB, CIEXYZ and all their linear transformations </a:t>
            </a:r>
            <a:r>
              <a:rPr lang="en-US" altLang="zh-CN" sz="2400" b="1" dirty="0" smtClean="0">
                <a:solidFill>
                  <a:srgbClr val="C00000"/>
                </a:solidFill>
                <a:latin typeface="+mn-ea"/>
              </a:rPr>
              <a:t>non-uniform</a:t>
            </a:r>
            <a:r>
              <a:rPr lang="en-US" altLang="zh-CN" sz="2400" dirty="0" smtClean="0">
                <a:latin typeface="+mn-ea"/>
              </a:rPr>
              <a:t>.</a:t>
            </a:r>
            <a:endParaRPr lang="zh-CN" altLang="en-US" sz="2400" dirty="0">
              <a:latin typeface="+mn-ea"/>
            </a:endParaRPr>
          </a:p>
        </p:txBody>
      </p:sp>
    </p:spTree>
    <p:extLst>
      <p:ext uri="{BB962C8B-B14F-4D97-AF65-F5344CB8AC3E}">
        <p14:creationId xmlns:p14="http://schemas.microsoft.com/office/powerpoint/2010/main" val="4188164104"/>
      </p:ext>
    </p:extLst>
  </p:cSld>
  <p:clrMapOvr>
    <a:masterClrMapping/>
  </p:clrMapOvr>
  <p:transition>
    <p:pull/>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TotalTime>
  <Words>2307</Words>
  <Application>Microsoft Office PowerPoint</Application>
  <PresentationFormat>宽屏</PresentationFormat>
  <Paragraphs>187</Paragraphs>
  <Slides>20</Slides>
  <Notes>20</Notes>
  <HiddenSlides>0</HiddenSlides>
  <MMClips>4</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Microsoft JhengHei</vt:lpstr>
      <vt:lpstr>Microsoft YaHei UI</vt:lpstr>
      <vt:lpstr>等线</vt:lpstr>
      <vt:lpstr>等线 Light</vt:lpstr>
      <vt:lpstr>Arial</vt:lpstr>
      <vt:lpstr>Cambria Math</vt:lpstr>
      <vt:lpstr>Helvetica</vt:lpstr>
      <vt:lpstr>Times New Roman</vt:lpstr>
      <vt:lpstr>Wingdings</vt:lpstr>
      <vt:lpstr>Office 主题​​</vt:lpstr>
      <vt:lpstr>ChromaCode: A Fully Imperceptible Screen-Camera Communication System</vt:lpstr>
      <vt:lpstr>Simultaneous Viewing and Communication</vt:lpstr>
      <vt:lpstr>Hidden Screen-Camera Channel</vt:lpstr>
      <vt:lpstr>Related Works</vt:lpstr>
      <vt:lpstr>Three Conflicting Key Goals</vt:lpstr>
      <vt:lpstr>Overview</vt:lpstr>
      <vt:lpstr>Hidden Screen-Camera Channel</vt:lpstr>
      <vt:lpstr>Color space preliminaries</vt:lpstr>
      <vt:lpstr>Color space preliminaries</vt:lpstr>
      <vt:lpstr>Achieving Fully-Imperceptible</vt:lpstr>
      <vt:lpstr>Achieving Fully-Imperceptible</vt:lpstr>
      <vt:lpstr>Achieving Reliable High Throughput</vt:lpstr>
      <vt:lpstr>Achieving Reliable High Throughput</vt:lpstr>
      <vt:lpstr>Evaluation</vt:lpstr>
      <vt:lpstr>Evaluation</vt:lpstr>
      <vt:lpstr>Evaluation</vt:lpstr>
      <vt:lpstr>Evaluation</vt:lpstr>
      <vt:lpstr>Conclusion</vt:lpstr>
      <vt:lpstr>Thanks! For more information, please refer to our ACM MobiCom’18 paper.</vt:lpstr>
      <vt:lpstr>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ChromaCode: A Fully Imperceptible Screen-Camera Communication System</dc:title>
  <dc:creator>张 凯</dc:creator>
  <cp:lastModifiedBy>张 凯</cp:lastModifiedBy>
  <cp:revision>380</cp:revision>
  <dcterms:created xsi:type="dcterms:W3CDTF">2018-08-25T05:53:20Z</dcterms:created>
  <dcterms:modified xsi:type="dcterms:W3CDTF">2018-11-18T09:31:38Z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2052-10.1.0.5707</vt:lpwstr>
  </property>
</Properties>
</file>